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9" r:id="rId4"/>
    <p:sldId id="258" r:id="rId5"/>
    <p:sldId id="264" r:id="rId6"/>
    <p:sldId id="263" r:id="rId7"/>
    <p:sldId id="265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73C1F"/>
    <a:srgbClr val="AB8108"/>
    <a:srgbClr val="EDDF94"/>
    <a:srgbClr val="FFFDD6"/>
    <a:srgbClr val="E2CBC5"/>
    <a:srgbClr val="E4CDC5"/>
    <a:srgbClr val="500B16"/>
    <a:srgbClr val="620E19"/>
    <a:srgbClr val="6B0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4" d="100"/>
          <a:sy n="54" d="100"/>
        </p:scale>
        <p:origin x="39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2" Type="http://schemas.openxmlformats.org/officeDocument/2006/relationships/tags" Target="tags/tag43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wdp>
</file>

<file path=ppt/media/image12.png>
</file>

<file path=ppt/media/image13.png>
</file>

<file path=ppt/media/image14.wdp>
</file>

<file path=ppt/media/image15.jpeg>
</file>

<file path=ppt/media/image16.jpeg>
</file>

<file path=ppt/media/image17.jpeg>
</file>

<file path=ppt/media/image18.png>
</file>

<file path=ppt/media/image19.GIF>
</file>

<file path=ppt/media/image2.png>
</file>

<file path=ppt/media/image20.jpeg>
</file>

<file path=ppt/media/image21.jpeg>
</file>

<file path=ppt/media/image22.png>
</file>

<file path=ppt/media/image3.png>
</file>

<file path=ppt/media/image4.wdp>
</file>

<file path=ppt/media/image5.png>
</file>

<file path=ppt/media/image6.png>
</file>

<file path=ppt/media/image7.wdp>
</file>

<file path=ppt/media/image8.png>
</file>

<file path=ppt/media/image9.wd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showMasterSp="0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fld id="{2000F99C-3FEA-4391-9E80-D293BBB450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fld id="{825B40F8-BAC7-4294-B051-4F560136D1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image" Target="../media/image12.png"/><Relationship Id="rId7" Type="http://schemas.microsoft.com/office/2007/relationships/hdphoto" Target="../media/image11.wdp"/><Relationship Id="rId6" Type="http://schemas.openxmlformats.org/officeDocument/2006/relationships/image" Target="../media/image10.png"/><Relationship Id="rId5" Type="http://schemas.microsoft.com/office/2007/relationships/hdphoto" Target="../media/image9.wdp"/><Relationship Id="rId4" Type="http://schemas.openxmlformats.org/officeDocument/2006/relationships/image" Target="../media/image8.png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1" Type="http://schemas.openxmlformats.org/officeDocument/2006/relationships/slideLayout" Target="../slideLayouts/slideLayout13.xml"/><Relationship Id="rId10" Type="http://schemas.microsoft.com/office/2007/relationships/hdphoto" Target="../media/image14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image" Target="../media/image16.jpeg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5.jpeg"/><Relationship Id="rId21" Type="http://schemas.openxmlformats.org/officeDocument/2006/relationships/slideLayout" Target="../slideLayouts/slideLayout2.xml"/><Relationship Id="rId20" Type="http://schemas.openxmlformats.org/officeDocument/2006/relationships/tags" Target="../tags/tag15.xml"/><Relationship Id="rId2" Type="http://schemas.openxmlformats.org/officeDocument/2006/relationships/tags" Target="../tags/tag1.xml"/><Relationship Id="rId19" Type="http://schemas.openxmlformats.org/officeDocument/2006/relationships/tags" Target="../tags/tag14.xml"/><Relationship Id="rId18" Type="http://schemas.openxmlformats.org/officeDocument/2006/relationships/tags" Target="../tags/tag13.xml"/><Relationship Id="rId17" Type="http://schemas.openxmlformats.org/officeDocument/2006/relationships/image" Target="../media/image18.png"/><Relationship Id="rId16" Type="http://schemas.openxmlformats.org/officeDocument/2006/relationships/tags" Target="../tags/tag12.xml"/><Relationship Id="rId15" Type="http://schemas.openxmlformats.org/officeDocument/2006/relationships/tags" Target="../tags/tag11.xml"/><Relationship Id="rId14" Type="http://schemas.openxmlformats.org/officeDocument/2006/relationships/tags" Target="../tags/tag10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image" Target="../media/image17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3" Type="http://schemas.openxmlformats.org/officeDocument/2006/relationships/slideLayout" Target="../slideLayouts/slideLayout2.xml"/><Relationship Id="rId32" Type="http://schemas.openxmlformats.org/officeDocument/2006/relationships/tags" Target="../tags/tag42.xml"/><Relationship Id="rId31" Type="http://schemas.openxmlformats.org/officeDocument/2006/relationships/image" Target="../media/image22.png"/><Relationship Id="rId30" Type="http://schemas.openxmlformats.org/officeDocument/2006/relationships/tags" Target="../tags/tag41.xml"/><Relationship Id="rId3" Type="http://schemas.openxmlformats.org/officeDocument/2006/relationships/tags" Target="../tags/tag17.xml"/><Relationship Id="rId29" Type="http://schemas.openxmlformats.org/officeDocument/2006/relationships/tags" Target="../tags/tag40.xml"/><Relationship Id="rId28" Type="http://schemas.openxmlformats.org/officeDocument/2006/relationships/image" Target="../media/image21.jpeg"/><Relationship Id="rId27" Type="http://schemas.openxmlformats.org/officeDocument/2006/relationships/tags" Target="../tags/tag39.xml"/><Relationship Id="rId26" Type="http://schemas.openxmlformats.org/officeDocument/2006/relationships/tags" Target="../tags/tag38.xml"/><Relationship Id="rId25" Type="http://schemas.openxmlformats.org/officeDocument/2006/relationships/image" Target="../media/image20.jpeg"/><Relationship Id="rId24" Type="http://schemas.openxmlformats.org/officeDocument/2006/relationships/tags" Target="../tags/tag37.xml"/><Relationship Id="rId23" Type="http://schemas.openxmlformats.org/officeDocument/2006/relationships/image" Target="../media/image19.GIF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5786120" y="4596765"/>
            <a:ext cx="43249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南京师范大学</a:t>
            </a:r>
            <a:r>
              <a:rPr lang="en-US" altLang="zh-CN" sz="2000" b="1"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“</a:t>
            </a:r>
            <a:r>
              <a:rPr lang="zh-CN" altLang="en-US" sz="2000" b="1"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文缘史鉴</a:t>
            </a:r>
            <a:r>
              <a:rPr lang="en-US" altLang="zh-CN" sz="2000" b="1"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”</a:t>
            </a:r>
            <a:r>
              <a:rPr lang="zh-CN" altLang="en-US" sz="2000" b="1"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项目团队</a:t>
            </a:r>
            <a:endParaRPr lang="zh-CN" altLang="en-US" sz="2000" b="1"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37075" y="1771650"/>
            <a:ext cx="6818630" cy="12071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7600" kern="800" spc="-300">
                <a:gradFill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rgbClr val="470A13"/>
                    </a:gs>
                  </a:gsLst>
                  <a:lin ang="5400000" scaled="0"/>
                </a:gradFill>
                <a:latin typeface="方正字迹-龙吟体 简" panose="02000500000000000000" charset="-122"/>
                <a:ea typeface="方正字迹-龙吟体 简" panose="02000500000000000000" charset="-122"/>
                <a:sym typeface="方正字迹-斯科手书" panose="02010600010101010101" charset="-122"/>
              </a:rPr>
              <a:t>靖康耻</a:t>
            </a:r>
            <a:r>
              <a:rPr lang="en-US" altLang="zh-CN" sz="7600" kern="800" spc="-300">
                <a:gradFill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rgbClr val="470A13"/>
                    </a:gs>
                  </a:gsLst>
                  <a:lin ang="5400000" scaled="0"/>
                </a:gradFill>
                <a:latin typeface="方正字迹-龙吟体 简" panose="02000500000000000000" charset="-122"/>
                <a:ea typeface="方正字迹-龙吟体 简" panose="02000500000000000000" charset="-122"/>
                <a:sym typeface="方正字迹-斯科手书" panose="02010600010101010101" charset="-122"/>
              </a:rPr>
              <a:t>·</a:t>
            </a:r>
            <a:r>
              <a:rPr lang="zh-CN" altLang="en-US" sz="7600" kern="800" spc="-300">
                <a:gradFill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rgbClr val="470A13"/>
                    </a:gs>
                  </a:gsLst>
                  <a:lin ang="5400000" scaled="0"/>
                </a:gradFill>
                <a:latin typeface="方正字迹-龙吟体 简" panose="02000500000000000000" charset="-122"/>
                <a:ea typeface="方正字迹-龙吟体 简" panose="02000500000000000000" charset="-122"/>
                <a:sym typeface="方正字迹-斯科手书" panose="02010600010101010101" charset="-122"/>
              </a:rPr>
              <a:t>臣子恨</a:t>
            </a:r>
            <a:endParaRPr lang="zh-CN" altLang="en-US" sz="8000">
              <a:gradFill>
                <a:gsLst>
                  <a:gs pos="0">
                    <a:schemeClr val="accent6">
                      <a:lumMod val="50000"/>
                    </a:schemeClr>
                  </a:gs>
                  <a:gs pos="100000">
                    <a:srgbClr val="470A13"/>
                  </a:gs>
                </a:gsLst>
                <a:lin ang="5400000" scaled="0"/>
              </a:gradFill>
              <a:latin typeface="方正字迹-龙吟体 简" panose="02000500000000000000" charset="-122"/>
              <a:ea typeface="方正字迹-龙吟体 简" panose="02000500000000000000" charset="-122"/>
              <a:sym typeface="方正字迹-斯科手书" panose="02010600010101010101" charset="-122"/>
            </a:endParaRPr>
          </a:p>
          <a:p>
            <a:r>
              <a:rPr lang="zh-CN" altLang="en-US" sz="8000">
                <a:gradFill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rgbClr val="470A13"/>
                    </a:gs>
                  </a:gsLst>
                  <a:lin ang="5400000" scaled="0"/>
                </a:gradFill>
                <a:latin typeface="方正字迹-龙吟体 简" panose="02000500000000000000" charset="-122"/>
                <a:ea typeface="方正字迹-龙吟体 简" panose="02000500000000000000" charset="-122"/>
                <a:sym typeface="方正字迹-斯科手书" panose="02010600010101010101" charset="-122"/>
              </a:rPr>
              <a:t> </a:t>
            </a:r>
            <a:r>
              <a:rPr lang="en-US" altLang="zh-CN" sz="8000">
                <a:gradFill>
                  <a:gsLst>
                    <a:gs pos="0">
                      <a:schemeClr val="accent6">
                        <a:lumMod val="50000"/>
                      </a:schemeClr>
                    </a:gs>
                    <a:gs pos="100000">
                      <a:srgbClr val="470A13"/>
                    </a:gs>
                  </a:gsLst>
                  <a:lin ang="5400000" scaled="0"/>
                </a:gradFill>
                <a:latin typeface="方正字迹-龙吟体 简" panose="02000500000000000000" charset="-122"/>
                <a:ea typeface="方正字迹-龙吟体 简" panose="02000500000000000000" charset="-122"/>
                <a:sym typeface="方正字迹-斯科手书" panose="02010600010101010101" charset="-122"/>
              </a:rPr>
              <a:t>     </a:t>
            </a:r>
            <a:endParaRPr lang="zh-CN" altLang="en-US" sz="8000">
              <a:gradFill>
                <a:gsLst>
                  <a:gs pos="0">
                    <a:schemeClr val="accent6">
                      <a:lumMod val="50000"/>
                    </a:schemeClr>
                  </a:gs>
                  <a:gs pos="100000">
                    <a:srgbClr val="470A13"/>
                  </a:gs>
                </a:gsLst>
                <a:lin ang="5400000" scaled="0"/>
              </a:gradFill>
              <a:latin typeface="方正字迹-龙吟体 简" panose="02000500000000000000" charset="-122"/>
              <a:ea typeface="方正字迹-龙吟体 简" panose="02000500000000000000" charset="-122"/>
              <a:sym typeface="方正字迹-斯科手书" panose="0201060001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41670" y="3178810"/>
            <a:ext cx="44088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>
                <a:gradFill>
                  <a:gsLst>
                    <a:gs pos="0">
                      <a:srgbClr val="620E19"/>
                    </a:gs>
                    <a:gs pos="100000">
                      <a:srgbClr val="500B16"/>
                    </a:gs>
                  </a:gsLst>
                  <a:lin ang="5400000" scaled="0"/>
                </a:gradFill>
                <a:latin typeface="汉仪行楷简" panose="02010600000101010101" charset="-122"/>
                <a:ea typeface="汉仪行楷简" panose="02010600000101010101" charset="-122"/>
                <a:cs typeface="汉仪行楷简" panose="02010600000101010101" charset="-122"/>
              </a:rPr>
              <a:t>——</a:t>
            </a:r>
            <a:r>
              <a:rPr lang="zh-CN" altLang="en-US" sz="3600">
                <a:gradFill>
                  <a:gsLst>
                    <a:gs pos="0">
                      <a:srgbClr val="620E19"/>
                    </a:gs>
                    <a:gs pos="100000">
                      <a:srgbClr val="500B16"/>
                    </a:gs>
                  </a:gsLst>
                  <a:lin ang="5400000" scaled="0"/>
                </a:gradFill>
                <a:latin typeface="汉仪行楷简" panose="02010600000101010101" charset="-122"/>
                <a:ea typeface="汉仪行楷简" panose="02010600000101010101" charset="-122"/>
                <a:cs typeface="汉仪行楷简" panose="02010600000101010101" charset="-122"/>
              </a:rPr>
              <a:t>岳飞《满江红》背后的宋金对峙</a:t>
            </a:r>
            <a:endParaRPr lang="zh-CN" altLang="en-US" sz="3600">
              <a:gradFill>
                <a:gsLst>
                  <a:gs pos="0">
                    <a:srgbClr val="620E19"/>
                  </a:gs>
                  <a:gs pos="100000">
                    <a:srgbClr val="500B16"/>
                  </a:gs>
                </a:gsLst>
                <a:lin ang="5400000" scaled="0"/>
              </a:gradFill>
              <a:latin typeface="汉仪行楷简" panose="02010600000101010101" charset="-122"/>
              <a:ea typeface="汉仪行楷简" panose="02010600000101010101" charset="-122"/>
              <a:cs typeface="汉仪行楷简" panose="02010600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  <p:bldLst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又是一个底图（加深加鲜明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388110" y="938530"/>
            <a:ext cx="9517380" cy="4815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 algn="ctr">
              <a:lnSpc>
                <a:spcPct val="120000"/>
              </a:lnSpc>
            </a:pP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满江红</a:t>
            </a:r>
            <a:endParaRPr lang="en-US" altLang="zh-CN" sz="3200" b="1">
              <a:solidFill>
                <a:schemeClr val="accent6">
                  <a:lumMod val="50000"/>
                </a:schemeClr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  <a:sym typeface="+mn-ea"/>
            </a:endParaRPr>
          </a:p>
          <a:p>
            <a:pPr indent="457200" algn="ctr">
              <a:lnSpc>
                <a:spcPct val="120000"/>
              </a:lnSpc>
            </a:pP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南宋</a:t>
            </a:r>
            <a:r>
              <a:rPr lang="en-US" altLang="zh-CN" sz="3200" b="1">
                <a:solidFill>
                  <a:schemeClr val="accent6">
                    <a:lumMod val="50000"/>
                  </a:schemeClr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·</a:t>
            </a: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岳飞</a:t>
            </a:r>
            <a:endParaRPr lang="zh-CN" altLang="en-US" sz="3200" b="1">
              <a:solidFill>
                <a:srgbClr val="C00000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      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+mn-ea"/>
              </a:rPr>
              <a:t>怒发冲冠，凭栏处、潇潇雨歇。抬望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眼，仰天长啸，壮怀激烈。三十功名尘与土，八千里路云和月。莫等闲、白了少年头，空悲切！</a:t>
            </a:r>
            <a:endParaRPr lang="zh-CN" altLang="en-US" sz="3200" b="1">
              <a:solidFill>
                <a:prstClr val="black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  <a:sym typeface="宋体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3200" b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      </a:t>
            </a: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靖康耻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，犹未雪。臣子恨，何时灭！驾长车，踏破贺兰山缺。壮志饥餐</a:t>
            </a: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胡虏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肉，笑谈渴饮</a:t>
            </a: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匈奴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血。待从头、</a:t>
            </a: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收拾旧山河</a:t>
            </a:r>
            <a:r>
              <a:rPr lang="zh-CN" altLang="en-US" sz="3200" b="1">
                <a:solidFill>
                  <a:prstClr val="black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宋体" panose="02010600030101010101" pitchFamily="2" charset="-122"/>
              </a:rPr>
              <a:t>，朝天阙。</a:t>
            </a:r>
            <a:endParaRPr lang="zh-CN" altLang="en-US" sz="3200" b="1">
              <a:solidFill>
                <a:prstClr val="black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  <a:sym typeface="宋体" panose="02010600030101010101" pitchFamily="2" charset="-122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2">
            <a:alphaModFix amt="8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3000"/>
                    </a14:imgEffect>
                    <a14:imgEffect>
                      <a14:colorTemperature colorTemp="7100"/>
                    </a14:imgEffect>
                    <a14:imgEffect>
                      <a14:saturation sat="89000"/>
                    </a14:imgEffect>
                    <a14:imgEffect>
                      <a14:sharpenSoften amoun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767844" y="4673330"/>
            <a:ext cx="2522680" cy="2291435"/>
          </a:xfrm>
          <a:prstGeom prst="rect">
            <a:avLst/>
          </a:prstGeom>
          <a:effectLst>
            <a:outerShdw blurRad="88900" dist="508000" dir="11700000" sy="23000" kx="1200000" algn="br" rotWithShape="0">
              <a:srgbClr val="361F10">
                <a:alpha val="20000"/>
              </a:srgbClr>
            </a:outerShdw>
          </a:effectLst>
        </p:spPr>
      </p:pic>
      <p:sp>
        <p:nvSpPr>
          <p:cNvPr id="53" name="箭头: 右 52"/>
          <p:cNvSpPr/>
          <p:nvPr/>
        </p:nvSpPr>
        <p:spPr>
          <a:xfrm rot="4320000" flipH="1">
            <a:off x="1461135" y="2740660"/>
            <a:ext cx="1773555" cy="397510"/>
          </a:xfrm>
          <a:custGeom>
            <a:avLst/>
            <a:gdLst>
              <a:gd name="connsiteX0" fmla="*/ 0 w 2083474"/>
              <a:gd name="connsiteY0" fmla="*/ 221603 h 886412"/>
              <a:gd name="connsiteX1" fmla="*/ 1640268 w 2083474"/>
              <a:gd name="connsiteY1" fmla="*/ 221603 h 886412"/>
              <a:gd name="connsiteX2" fmla="*/ 1640268 w 2083474"/>
              <a:gd name="connsiteY2" fmla="*/ 0 h 886412"/>
              <a:gd name="connsiteX3" fmla="*/ 2083474 w 2083474"/>
              <a:gd name="connsiteY3" fmla="*/ 443206 h 886412"/>
              <a:gd name="connsiteX4" fmla="*/ 1640268 w 2083474"/>
              <a:gd name="connsiteY4" fmla="*/ 886412 h 886412"/>
              <a:gd name="connsiteX5" fmla="*/ 1640268 w 2083474"/>
              <a:gd name="connsiteY5" fmla="*/ 664809 h 886412"/>
              <a:gd name="connsiteX6" fmla="*/ 0 w 2083474"/>
              <a:gd name="connsiteY6" fmla="*/ 664809 h 886412"/>
              <a:gd name="connsiteX7" fmla="*/ 0 w 2083474"/>
              <a:gd name="connsiteY7" fmla="*/ 221603 h 886412"/>
              <a:gd name="connsiteX0-1" fmla="*/ 9236 w 2083474"/>
              <a:gd name="connsiteY0-2" fmla="*/ 406331 h 886412"/>
              <a:gd name="connsiteX1-3" fmla="*/ 1640268 w 2083474"/>
              <a:gd name="connsiteY1-4" fmla="*/ 221603 h 886412"/>
              <a:gd name="connsiteX2-5" fmla="*/ 1640268 w 2083474"/>
              <a:gd name="connsiteY2-6" fmla="*/ 0 h 886412"/>
              <a:gd name="connsiteX3-7" fmla="*/ 2083474 w 2083474"/>
              <a:gd name="connsiteY3-8" fmla="*/ 443206 h 886412"/>
              <a:gd name="connsiteX4-9" fmla="*/ 1640268 w 2083474"/>
              <a:gd name="connsiteY4-10" fmla="*/ 886412 h 886412"/>
              <a:gd name="connsiteX5-11" fmla="*/ 1640268 w 2083474"/>
              <a:gd name="connsiteY5-12" fmla="*/ 664809 h 886412"/>
              <a:gd name="connsiteX6-13" fmla="*/ 0 w 2083474"/>
              <a:gd name="connsiteY6-14" fmla="*/ 664809 h 886412"/>
              <a:gd name="connsiteX7-15" fmla="*/ 9236 w 2083474"/>
              <a:gd name="connsiteY7-16" fmla="*/ 406331 h 886412"/>
              <a:gd name="connsiteX0-17" fmla="*/ 9236 w 2083474"/>
              <a:gd name="connsiteY0-18" fmla="*/ 406331 h 886412"/>
              <a:gd name="connsiteX1-19" fmla="*/ 1640268 w 2083474"/>
              <a:gd name="connsiteY1-20" fmla="*/ 221603 h 886412"/>
              <a:gd name="connsiteX2-21" fmla="*/ 1640268 w 2083474"/>
              <a:gd name="connsiteY2-22" fmla="*/ 0 h 886412"/>
              <a:gd name="connsiteX3-23" fmla="*/ 2083474 w 2083474"/>
              <a:gd name="connsiteY3-24" fmla="*/ 443206 h 886412"/>
              <a:gd name="connsiteX4-25" fmla="*/ 1640268 w 2083474"/>
              <a:gd name="connsiteY4-26" fmla="*/ 886412 h 886412"/>
              <a:gd name="connsiteX5-27" fmla="*/ 1640268 w 2083474"/>
              <a:gd name="connsiteY5-28" fmla="*/ 664809 h 886412"/>
              <a:gd name="connsiteX6-29" fmla="*/ 0 w 2083474"/>
              <a:gd name="connsiteY6-30" fmla="*/ 664809 h 886412"/>
              <a:gd name="connsiteX7-31" fmla="*/ 9236 w 2083474"/>
              <a:gd name="connsiteY7-32" fmla="*/ 406331 h 886412"/>
              <a:gd name="connsiteX0-33" fmla="*/ 9236 w 2083474"/>
              <a:gd name="connsiteY0-34" fmla="*/ 406331 h 886412"/>
              <a:gd name="connsiteX1-35" fmla="*/ 1640268 w 2083474"/>
              <a:gd name="connsiteY1-36" fmla="*/ 221603 h 886412"/>
              <a:gd name="connsiteX2-37" fmla="*/ 1640268 w 2083474"/>
              <a:gd name="connsiteY2-38" fmla="*/ 0 h 886412"/>
              <a:gd name="connsiteX3-39" fmla="*/ 2083474 w 2083474"/>
              <a:gd name="connsiteY3-40" fmla="*/ 443206 h 886412"/>
              <a:gd name="connsiteX4-41" fmla="*/ 1640268 w 2083474"/>
              <a:gd name="connsiteY4-42" fmla="*/ 886412 h 886412"/>
              <a:gd name="connsiteX5-43" fmla="*/ 1640268 w 2083474"/>
              <a:gd name="connsiteY5-44" fmla="*/ 664809 h 886412"/>
              <a:gd name="connsiteX6-45" fmla="*/ 0 w 2083474"/>
              <a:gd name="connsiteY6-46" fmla="*/ 664809 h 886412"/>
              <a:gd name="connsiteX7-47" fmla="*/ 9236 w 2083474"/>
              <a:gd name="connsiteY7-48" fmla="*/ 406331 h 886412"/>
              <a:gd name="connsiteX0-49" fmla="*/ 0 w 2074238"/>
              <a:gd name="connsiteY0-50" fmla="*/ 406331 h 886412"/>
              <a:gd name="connsiteX1-51" fmla="*/ 1631032 w 2074238"/>
              <a:gd name="connsiteY1-52" fmla="*/ 221603 h 886412"/>
              <a:gd name="connsiteX2-53" fmla="*/ 1631032 w 2074238"/>
              <a:gd name="connsiteY2-54" fmla="*/ 0 h 886412"/>
              <a:gd name="connsiteX3-55" fmla="*/ 2074238 w 2074238"/>
              <a:gd name="connsiteY3-56" fmla="*/ 443206 h 886412"/>
              <a:gd name="connsiteX4-57" fmla="*/ 1631032 w 2074238"/>
              <a:gd name="connsiteY4-58" fmla="*/ 886412 h 886412"/>
              <a:gd name="connsiteX5-59" fmla="*/ 1631032 w 2074238"/>
              <a:gd name="connsiteY5-60" fmla="*/ 664809 h 886412"/>
              <a:gd name="connsiteX6-61" fmla="*/ 0 w 2074238"/>
              <a:gd name="connsiteY6-62" fmla="*/ 406331 h 886412"/>
              <a:gd name="connsiteX0-63" fmla="*/ 0 w 1963401"/>
              <a:gd name="connsiteY0-64" fmla="*/ 803495 h 886412"/>
              <a:gd name="connsiteX1-65" fmla="*/ 1520195 w 1963401"/>
              <a:gd name="connsiteY1-66" fmla="*/ 221603 h 886412"/>
              <a:gd name="connsiteX2-67" fmla="*/ 1520195 w 1963401"/>
              <a:gd name="connsiteY2-68" fmla="*/ 0 h 886412"/>
              <a:gd name="connsiteX3-69" fmla="*/ 1963401 w 1963401"/>
              <a:gd name="connsiteY3-70" fmla="*/ 443206 h 886412"/>
              <a:gd name="connsiteX4-71" fmla="*/ 1520195 w 1963401"/>
              <a:gd name="connsiteY4-72" fmla="*/ 886412 h 886412"/>
              <a:gd name="connsiteX5-73" fmla="*/ 1520195 w 1963401"/>
              <a:gd name="connsiteY5-74" fmla="*/ 664809 h 886412"/>
              <a:gd name="connsiteX6-75" fmla="*/ 0 w 1963401"/>
              <a:gd name="connsiteY6-76" fmla="*/ 803495 h 886412"/>
              <a:gd name="connsiteX0-77" fmla="*/ 0 w 1963401"/>
              <a:gd name="connsiteY0-78" fmla="*/ 803495 h 886412"/>
              <a:gd name="connsiteX1-79" fmla="*/ 1520195 w 1963401"/>
              <a:gd name="connsiteY1-80" fmla="*/ 221603 h 886412"/>
              <a:gd name="connsiteX2-81" fmla="*/ 1520195 w 1963401"/>
              <a:gd name="connsiteY2-82" fmla="*/ 0 h 886412"/>
              <a:gd name="connsiteX3-83" fmla="*/ 1963401 w 1963401"/>
              <a:gd name="connsiteY3-84" fmla="*/ 443206 h 886412"/>
              <a:gd name="connsiteX4-85" fmla="*/ 1520195 w 1963401"/>
              <a:gd name="connsiteY4-86" fmla="*/ 886412 h 886412"/>
              <a:gd name="connsiteX5-87" fmla="*/ 1520195 w 1963401"/>
              <a:gd name="connsiteY5-88" fmla="*/ 664809 h 886412"/>
              <a:gd name="connsiteX6-89" fmla="*/ 0 w 1963401"/>
              <a:gd name="connsiteY6-90" fmla="*/ 803495 h 886412"/>
              <a:gd name="connsiteX0-91" fmla="*/ 0 w 1963401"/>
              <a:gd name="connsiteY0-92" fmla="*/ 803495 h 886412"/>
              <a:gd name="connsiteX1-93" fmla="*/ 1520195 w 1963401"/>
              <a:gd name="connsiteY1-94" fmla="*/ 221603 h 886412"/>
              <a:gd name="connsiteX2-95" fmla="*/ 1520195 w 1963401"/>
              <a:gd name="connsiteY2-96" fmla="*/ 0 h 886412"/>
              <a:gd name="connsiteX3-97" fmla="*/ 1963401 w 1963401"/>
              <a:gd name="connsiteY3-98" fmla="*/ 443206 h 886412"/>
              <a:gd name="connsiteX4-99" fmla="*/ 1520195 w 1963401"/>
              <a:gd name="connsiteY4-100" fmla="*/ 886412 h 886412"/>
              <a:gd name="connsiteX5-101" fmla="*/ 1520195 w 1963401"/>
              <a:gd name="connsiteY5-102" fmla="*/ 664809 h 886412"/>
              <a:gd name="connsiteX6-103" fmla="*/ 0 w 1963401"/>
              <a:gd name="connsiteY6-104" fmla="*/ 803495 h 886412"/>
              <a:gd name="connsiteX0-105" fmla="*/ 0 w 1954164"/>
              <a:gd name="connsiteY0-106" fmla="*/ 720368 h 886412"/>
              <a:gd name="connsiteX1-107" fmla="*/ 1510958 w 1954164"/>
              <a:gd name="connsiteY1-108" fmla="*/ 221603 h 886412"/>
              <a:gd name="connsiteX2-109" fmla="*/ 1510958 w 1954164"/>
              <a:gd name="connsiteY2-110" fmla="*/ 0 h 886412"/>
              <a:gd name="connsiteX3-111" fmla="*/ 1954164 w 1954164"/>
              <a:gd name="connsiteY3-112" fmla="*/ 443206 h 886412"/>
              <a:gd name="connsiteX4-113" fmla="*/ 1510958 w 1954164"/>
              <a:gd name="connsiteY4-114" fmla="*/ 886412 h 886412"/>
              <a:gd name="connsiteX5-115" fmla="*/ 1510958 w 1954164"/>
              <a:gd name="connsiteY5-116" fmla="*/ 664809 h 886412"/>
              <a:gd name="connsiteX6-117" fmla="*/ 0 w 1954164"/>
              <a:gd name="connsiteY6-118" fmla="*/ 720368 h 886412"/>
              <a:gd name="connsiteX0-119" fmla="*/ 0 w 1954164"/>
              <a:gd name="connsiteY0-120" fmla="*/ 720368 h 886412"/>
              <a:gd name="connsiteX1-121" fmla="*/ 1510958 w 1954164"/>
              <a:gd name="connsiteY1-122" fmla="*/ 221603 h 886412"/>
              <a:gd name="connsiteX2-123" fmla="*/ 1510958 w 1954164"/>
              <a:gd name="connsiteY2-124" fmla="*/ 0 h 886412"/>
              <a:gd name="connsiteX3-125" fmla="*/ 1954164 w 1954164"/>
              <a:gd name="connsiteY3-126" fmla="*/ 443206 h 886412"/>
              <a:gd name="connsiteX4-127" fmla="*/ 1510958 w 1954164"/>
              <a:gd name="connsiteY4-128" fmla="*/ 886412 h 886412"/>
              <a:gd name="connsiteX5-129" fmla="*/ 1510958 w 1954164"/>
              <a:gd name="connsiteY5-130" fmla="*/ 664809 h 886412"/>
              <a:gd name="connsiteX6-131" fmla="*/ 0 w 1954164"/>
              <a:gd name="connsiteY6-132" fmla="*/ 720368 h 8864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954164" h="886412">
                <a:moveTo>
                  <a:pt x="0" y="720368"/>
                </a:moveTo>
                <a:cubicBezTo>
                  <a:pt x="405132" y="400174"/>
                  <a:pt x="967281" y="283179"/>
                  <a:pt x="1510958" y="221603"/>
                </a:cubicBezTo>
                <a:lnTo>
                  <a:pt x="1510958" y="0"/>
                </a:lnTo>
                <a:lnTo>
                  <a:pt x="1954164" y="443206"/>
                </a:lnTo>
                <a:lnTo>
                  <a:pt x="1510958" y="886412"/>
                </a:lnTo>
                <a:lnTo>
                  <a:pt x="1510958" y="664809"/>
                </a:lnTo>
                <a:cubicBezTo>
                  <a:pt x="1119046" y="529377"/>
                  <a:pt x="406400" y="581799"/>
                  <a:pt x="0" y="720368"/>
                </a:cubicBezTo>
                <a:close/>
              </a:path>
            </a:pathLst>
          </a:custGeom>
          <a:solidFill>
            <a:srgbClr val="6445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015490" y="3803015"/>
            <a:ext cx="1725930" cy="814705"/>
          </a:xfrm>
          <a:prstGeom prst="ellipse">
            <a:avLst/>
          </a:prstGeom>
          <a:noFill/>
          <a:ln w="38100" cap="flat">
            <a:solidFill>
              <a:schemeClr val="accent6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20760000">
            <a:off x="775335" y="1562100"/>
            <a:ext cx="2475865" cy="48768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889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altLang="zh-CN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耻从何而来？</a:t>
            </a:r>
            <a:endParaRPr lang="zh-CN" altLang="en-US" sz="2800">
              <a:solidFill>
                <a:schemeClr val="bg1"/>
              </a:solidFill>
              <a:latin typeface="汉仪书魂体简" panose="02010600000101010101" charset="-122"/>
              <a:ea typeface="汉仪书魂体简" panose="02010600000101010101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473700" y="4479925"/>
            <a:ext cx="934085" cy="683260"/>
          </a:xfrm>
          <a:prstGeom prst="ellipse">
            <a:avLst/>
          </a:prstGeom>
          <a:noFill/>
          <a:ln w="38100" cap="flat">
            <a:solidFill>
              <a:schemeClr val="accent6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923540" y="4984115"/>
            <a:ext cx="2361565" cy="814705"/>
          </a:xfrm>
          <a:prstGeom prst="ellipse">
            <a:avLst/>
          </a:prstGeom>
          <a:noFill/>
          <a:ln w="38100" cap="flat">
            <a:solidFill>
              <a:schemeClr val="accent6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8746490" y="4479925"/>
            <a:ext cx="934085" cy="683260"/>
          </a:xfrm>
          <a:prstGeom prst="ellipse">
            <a:avLst/>
          </a:prstGeom>
          <a:noFill/>
          <a:ln w="38100" cap="flat">
            <a:solidFill>
              <a:schemeClr val="accent6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箭头: 右 52"/>
          <p:cNvSpPr/>
          <p:nvPr/>
        </p:nvSpPr>
        <p:spPr>
          <a:xfrm rot="2460000" flipH="1">
            <a:off x="8379460" y="3960495"/>
            <a:ext cx="923290" cy="229870"/>
          </a:xfrm>
          <a:custGeom>
            <a:avLst/>
            <a:gdLst>
              <a:gd name="connsiteX0" fmla="*/ 0 w 2083474"/>
              <a:gd name="connsiteY0" fmla="*/ 221603 h 886412"/>
              <a:gd name="connsiteX1" fmla="*/ 1640268 w 2083474"/>
              <a:gd name="connsiteY1" fmla="*/ 221603 h 886412"/>
              <a:gd name="connsiteX2" fmla="*/ 1640268 w 2083474"/>
              <a:gd name="connsiteY2" fmla="*/ 0 h 886412"/>
              <a:gd name="connsiteX3" fmla="*/ 2083474 w 2083474"/>
              <a:gd name="connsiteY3" fmla="*/ 443206 h 886412"/>
              <a:gd name="connsiteX4" fmla="*/ 1640268 w 2083474"/>
              <a:gd name="connsiteY4" fmla="*/ 886412 h 886412"/>
              <a:gd name="connsiteX5" fmla="*/ 1640268 w 2083474"/>
              <a:gd name="connsiteY5" fmla="*/ 664809 h 886412"/>
              <a:gd name="connsiteX6" fmla="*/ 0 w 2083474"/>
              <a:gd name="connsiteY6" fmla="*/ 664809 h 886412"/>
              <a:gd name="connsiteX7" fmla="*/ 0 w 2083474"/>
              <a:gd name="connsiteY7" fmla="*/ 221603 h 886412"/>
              <a:gd name="connsiteX0-1" fmla="*/ 9236 w 2083474"/>
              <a:gd name="connsiteY0-2" fmla="*/ 406331 h 886412"/>
              <a:gd name="connsiteX1-3" fmla="*/ 1640268 w 2083474"/>
              <a:gd name="connsiteY1-4" fmla="*/ 221603 h 886412"/>
              <a:gd name="connsiteX2-5" fmla="*/ 1640268 w 2083474"/>
              <a:gd name="connsiteY2-6" fmla="*/ 0 h 886412"/>
              <a:gd name="connsiteX3-7" fmla="*/ 2083474 w 2083474"/>
              <a:gd name="connsiteY3-8" fmla="*/ 443206 h 886412"/>
              <a:gd name="connsiteX4-9" fmla="*/ 1640268 w 2083474"/>
              <a:gd name="connsiteY4-10" fmla="*/ 886412 h 886412"/>
              <a:gd name="connsiteX5-11" fmla="*/ 1640268 w 2083474"/>
              <a:gd name="connsiteY5-12" fmla="*/ 664809 h 886412"/>
              <a:gd name="connsiteX6-13" fmla="*/ 0 w 2083474"/>
              <a:gd name="connsiteY6-14" fmla="*/ 664809 h 886412"/>
              <a:gd name="connsiteX7-15" fmla="*/ 9236 w 2083474"/>
              <a:gd name="connsiteY7-16" fmla="*/ 406331 h 886412"/>
              <a:gd name="connsiteX0-17" fmla="*/ 9236 w 2083474"/>
              <a:gd name="connsiteY0-18" fmla="*/ 406331 h 886412"/>
              <a:gd name="connsiteX1-19" fmla="*/ 1640268 w 2083474"/>
              <a:gd name="connsiteY1-20" fmla="*/ 221603 h 886412"/>
              <a:gd name="connsiteX2-21" fmla="*/ 1640268 w 2083474"/>
              <a:gd name="connsiteY2-22" fmla="*/ 0 h 886412"/>
              <a:gd name="connsiteX3-23" fmla="*/ 2083474 w 2083474"/>
              <a:gd name="connsiteY3-24" fmla="*/ 443206 h 886412"/>
              <a:gd name="connsiteX4-25" fmla="*/ 1640268 w 2083474"/>
              <a:gd name="connsiteY4-26" fmla="*/ 886412 h 886412"/>
              <a:gd name="connsiteX5-27" fmla="*/ 1640268 w 2083474"/>
              <a:gd name="connsiteY5-28" fmla="*/ 664809 h 886412"/>
              <a:gd name="connsiteX6-29" fmla="*/ 0 w 2083474"/>
              <a:gd name="connsiteY6-30" fmla="*/ 664809 h 886412"/>
              <a:gd name="connsiteX7-31" fmla="*/ 9236 w 2083474"/>
              <a:gd name="connsiteY7-32" fmla="*/ 406331 h 886412"/>
              <a:gd name="connsiteX0-33" fmla="*/ 9236 w 2083474"/>
              <a:gd name="connsiteY0-34" fmla="*/ 406331 h 886412"/>
              <a:gd name="connsiteX1-35" fmla="*/ 1640268 w 2083474"/>
              <a:gd name="connsiteY1-36" fmla="*/ 221603 h 886412"/>
              <a:gd name="connsiteX2-37" fmla="*/ 1640268 w 2083474"/>
              <a:gd name="connsiteY2-38" fmla="*/ 0 h 886412"/>
              <a:gd name="connsiteX3-39" fmla="*/ 2083474 w 2083474"/>
              <a:gd name="connsiteY3-40" fmla="*/ 443206 h 886412"/>
              <a:gd name="connsiteX4-41" fmla="*/ 1640268 w 2083474"/>
              <a:gd name="connsiteY4-42" fmla="*/ 886412 h 886412"/>
              <a:gd name="connsiteX5-43" fmla="*/ 1640268 w 2083474"/>
              <a:gd name="connsiteY5-44" fmla="*/ 664809 h 886412"/>
              <a:gd name="connsiteX6-45" fmla="*/ 0 w 2083474"/>
              <a:gd name="connsiteY6-46" fmla="*/ 664809 h 886412"/>
              <a:gd name="connsiteX7-47" fmla="*/ 9236 w 2083474"/>
              <a:gd name="connsiteY7-48" fmla="*/ 406331 h 886412"/>
              <a:gd name="connsiteX0-49" fmla="*/ 0 w 2074238"/>
              <a:gd name="connsiteY0-50" fmla="*/ 406331 h 886412"/>
              <a:gd name="connsiteX1-51" fmla="*/ 1631032 w 2074238"/>
              <a:gd name="connsiteY1-52" fmla="*/ 221603 h 886412"/>
              <a:gd name="connsiteX2-53" fmla="*/ 1631032 w 2074238"/>
              <a:gd name="connsiteY2-54" fmla="*/ 0 h 886412"/>
              <a:gd name="connsiteX3-55" fmla="*/ 2074238 w 2074238"/>
              <a:gd name="connsiteY3-56" fmla="*/ 443206 h 886412"/>
              <a:gd name="connsiteX4-57" fmla="*/ 1631032 w 2074238"/>
              <a:gd name="connsiteY4-58" fmla="*/ 886412 h 886412"/>
              <a:gd name="connsiteX5-59" fmla="*/ 1631032 w 2074238"/>
              <a:gd name="connsiteY5-60" fmla="*/ 664809 h 886412"/>
              <a:gd name="connsiteX6-61" fmla="*/ 0 w 2074238"/>
              <a:gd name="connsiteY6-62" fmla="*/ 406331 h 886412"/>
              <a:gd name="connsiteX0-63" fmla="*/ 0 w 1963401"/>
              <a:gd name="connsiteY0-64" fmla="*/ 803495 h 886412"/>
              <a:gd name="connsiteX1-65" fmla="*/ 1520195 w 1963401"/>
              <a:gd name="connsiteY1-66" fmla="*/ 221603 h 886412"/>
              <a:gd name="connsiteX2-67" fmla="*/ 1520195 w 1963401"/>
              <a:gd name="connsiteY2-68" fmla="*/ 0 h 886412"/>
              <a:gd name="connsiteX3-69" fmla="*/ 1963401 w 1963401"/>
              <a:gd name="connsiteY3-70" fmla="*/ 443206 h 886412"/>
              <a:gd name="connsiteX4-71" fmla="*/ 1520195 w 1963401"/>
              <a:gd name="connsiteY4-72" fmla="*/ 886412 h 886412"/>
              <a:gd name="connsiteX5-73" fmla="*/ 1520195 w 1963401"/>
              <a:gd name="connsiteY5-74" fmla="*/ 664809 h 886412"/>
              <a:gd name="connsiteX6-75" fmla="*/ 0 w 1963401"/>
              <a:gd name="connsiteY6-76" fmla="*/ 803495 h 886412"/>
              <a:gd name="connsiteX0-77" fmla="*/ 0 w 1963401"/>
              <a:gd name="connsiteY0-78" fmla="*/ 803495 h 886412"/>
              <a:gd name="connsiteX1-79" fmla="*/ 1520195 w 1963401"/>
              <a:gd name="connsiteY1-80" fmla="*/ 221603 h 886412"/>
              <a:gd name="connsiteX2-81" fmla="*/ 1520195 w 1963401"/>
              <a:gd name="connsiteY2-82" fmla="*/ 0 h 886412"/>
              <a:gd name="connsiteX3-83" fmla="*/ 1963401 w 1963401"/>
              <a:gd name="connsiteY3-84" fmla="*/ 443206 h 886412"/>
              <a:gd name="connsiteX4-85" fmla="*/ 1520195 w 1963401"/>
              <a:gd name="connsiteY4-86" fmla="*/ 886412 h 886412"/>
              <a:gd name="connsiteX5-87" fmla="*/ 1520195 w 1963401"/>
              <a:gd name="connsiteY5-88" fmla="*/ 664809 h 886412"/>
              <a:gd name="connsiteX6-89" fmla="*/ 0 w 1963401"/>
              <a:gd name="connsiteY6-90" fmla="*/ 803495 h 886412"/>
              <a:gd name="connsiteX0-91" fmla="*/ 0 w 1963401"/>
              <a:gd name="connsiteY0-92" fmla="*/ 803495 h 886412"/>
              <a:gd name="connsiteX1-93" fmla="*/ 1520195 w 1963401"/>
              <a:gd name="connsiteY1-94" fmla="*/ 221603 h 886412"/>
              <a:gd name="connsiteX2-95" fmla="*/ 1520195 w 1963401"/>
              <a:gd name="connsiteY2-96" fmla="*/ 0 h 886412"/>
              <a:gd name="connsiteX3-97" fmla="*/ 1963401 w 1963401"/>
              <a:gd name="connsiteY3-98" fmla="*/ 443206 h 886412"/>
              <a:gd name="connsiteX4-99" fmla="*/ 1520195 w 1963401"/>
              <a:gd name="connsiteY4-100" fmla="*/ 886412 h 886412"/>
              <a:gd name="connsiteX5-101" fmla="*/ 1520195 w 1963401"/>
              <a:gd name="connsiteY5-102" fmla="*/ 664809 h 886412"/>
              <a:gd name="connsiteX6-103" fmla="*/ 0 w 1963401"/>
              <a:gd name="connsiteY6-104" fmla="*/ 803495 h 886412"/>
              <a:gd name="connsiteX0-105" fmla="*/ 0 w 1954164"/>
              <a:gd name="connsiteY0-106" fmla="*/ 720368 h 886412"/>
              <a:gd name="connsiteX1-107" fmla="*/ 1510958 w 1954164"/>
              <a:gd name="connsiteY1-108" fmla="*/ 221603 h 886412"/>
              <a:gd name="connsiteX2-109" fmla="*/ 1510958 w 1954164"/>
              <a:gd name="connsiteY2-110" fmla="*/ 0 h 886412"/>
              <a:gd name="connsiteX3-111" fmla="*/ 1954164 w 1954164"/>
              <a:gd name="connsiteY3-112" fmla="*/ 443206 h 886412"/>
              <a:gd name="connsiteX4-113" fmla="*/ 1510958 w 1954164"/>
              <a:gd name="connsiteY4-114" fmla="*/ 886412 h 886412"/>
              <a:gd name="connsiteX5-115" fmla="*/ 1510958 w 1954164"/>
              <a:gd name="connsiteY5-116" fmla="*/ 664809 h 886412"/>
              <a:gd name="connsiteX6-117" fmla="*/ 0 w 1954164"/>
              <a:gd name="connsiteY6-118" fmla="*/ 720368 h 886412"/>
              <a:gd name="connsiteX0-119" fmla="*/ 0 w 1954164"/>
              <a:gd name="connsiteY0-120" fmla="*/ 720368 h 886412"/>
              <a:gd name="connsiteX1-121" fmla="*/ 1510958 w 1954164"/>
              <a:gd name="connsiteY1-122" fmla="*/ 221603 h 886412"/>
              <a:gd name="connsiteX2-123" fmla="*/ 1510958 w 1954164"/>
              <a:gd name="connsiteY2-124" fmla="*/ 0 h 886412"/>
              <a:gd name="connsiteX3-125" fmla="*/ 1954164 w 1954164"/>
              <a:gd name="connsiteY3-126" fmla="*/ 443206 h 886412"/>
              <a:gd name="connsiteX4-127" fmla="*/ 1510958 w 1954164"/>
              <a:gd name="connsiteY4-128" fmla="*/ 886412 h 886412"/>
              <a:gd name="connsiteX5-129" fmla="*/ 1510958 w 1954164"/>
              <a:gd name="connsiteY5-130" fmla="*/ 664809 h 886412"/>
              <a:gd name="connsiteX6-131" fmla="*/ 0 w 1954164"/>
              <a:gd name="connsiteY6-132" fmla="*/ 720368 h 8864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954164" h="886412">
                <a:moveTo>
                  <a:pt x="0" y="720368"/>
                </a:moveTo>
                <a:cubicBezTo>
                  <a:pt x="405132" y="400174"/>
                  <a:pt x="967281" y="283179"/>
                  <a:pt x="1510958" y="221603"/>
                </a:cubicBezTo>
                <a:lnTo>
                  <a:pt x="1510958" y="0"/>
                </a:lnTo>
                <a:lnTo>
                  <a:pt x="1954164" y="443206"/>
                </a:lnTo>
                <a:lnTo>
                  <a:pt x="1510958" y="886412"/>
                </a:lnTo>
                <a:lnTo>
                  <a:pt x="1510958" y="664809"/>
                </a:lnTo>
                <a:cubicBezTo>
                  <a:pt x="1119046" y="529377"/>
                  <a:pt x="406400" y="581799"/>
                  <a:pt x="0" y="720368"/>
                </a:cubicBezTo>
                <a:close/>
              </a:path>
            </a:pathLst>
          </a:custGeom>
          <a:solidFill>
            <a:srgbClr val="6445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箭头: 右 52"/>
          <p:cNvSpPr/>
          <p:nvPr/>
        </p:nvSpPr>
        <p:spPr>
          <a:xfrm rot="20400000">
            <a:off x="6020435" y="3771900"/>
            <a:ext cx="1773555" cy="397510"/>
          </a:xfrm>
          <a:custGeom>
            <a:avLst/>
            <a:gdLst>
              <a:gd name="connsiteX0" fmla="*/ 0 w 2083474"/>
              <a:gd name="connsiteY0" fmla="*/ 221603 h 886412"/>
              <a:gd name="connsiteX1" fmla="*/ 1640268 w 2083474"/>
              <a:gd name="connsiteY1" fmla="*/ 221603 h 886412"/>
              <a:gd name="connsiteX2" fmla="*/ 1640268 w 2083474"/>
              <a:gd name="connsiteY2" fmla="*/ 0 h 886412"/>
              <a:gd name="connsiteX3" fmla="*/ 2083474 w 2083474"/>
              <a:gd name="connsiteY3" fmla="*/ 443206 h 886412"/>
              <a:gd name="connsiteX4" fmla="*/ 1640268 w 2083474"/>
              <a:gd name="connsiteY4" fmla="*/ 886412 h 886412"/>
              <a:gd name="connsiteX5" fmla="*/ 1640268 w 2083474"/>
              <a:gd name="connsiteY5" fmla="*/ 664809 h 886412"/>
              <a:gd name="connsiteX6" fmla="*/ 0 w 2083474"/>
              <a:gd name="connsiteY6" fmla="*/ 664809 h 886412"/>
              <a:gd name="connsiteX7" fmla="*/ 0 w 2083474"/>
              <a:gd name="connsiteY7" fmla="*/ 221603 h 886412"/>
              <a:gd name="connsiteX0-1" fmla="*/ 9236 w 2083474"/>
              <a:gd name="connsiteY0-2" fmla="*/ 406331 h 886412"/>
              <a:gd name="connsiteX1-3" fmla="*/ 1640268 w 2083474"/>
              <a:gd name="connsiteY1-4" fmla="*/ 221603 h 886412"/>
              <a:gd name="connsiteX2-5" fmla="*/ 1640268 w 2083474"/>
              <a:gd name="connsiteY2-6" fmla="*/ 0 h 886412"/>
              <a:gd name="connsiteX3-7" fmla="*/ 2083474 w 2083474"/>
              <a:gd name="connsiteY3-8" fmla="*/ 443206 h 886412"/>
              <a:gd name="connsiteX4-9" fmla="*/ 1640268 w 2083474"/>
              <a:gd name="connsiteY4-10" fmla="*/ 886412 h 886412"/>
              <a:gd name="connsiteX5-11" fmla="*/ 1640268 w 2083474"/>
              <a:gd name="connsiteY5-12" fmla="*/ 664809 h 886412"/>
              <a:gd name="connsiteX6-13" fmla="*/ 0 w 2083474"/>
              <a:gd name="connsiteY6-14" fmla="*/ 664809 h 886412"/>
              <a:gd name="connsiteX7-15" fmla="*/ 9236 w 2083474"/>
              <a:gd name="connsiteY7-16" fmla="*/ 406331 h 886412"/>
              <a:gd name="connsiteX0-17" fmla="*/ 9236 w 2083474"/>
              <a:gd name="connsiteY0-18" fmla="*/ 406331 h 886412"/>
              <a:gd name="connsiteX1-19" fmla="*/ 1640268 w 2083474"/>
              <a:gd name="connsiteY1-20" fmla="*/ 221603 h 886412"/>
              <a:gd name="connsiteX2-21" fmla="*/ 1640268 w 2083474"/>
              <a:gd name="connsiteY2-22" fmla="*/ 0 h 886412"/>
              <a:gd name="connsiteX3-23" fmla="*/ 2083474 w 2083474"/>
              <a:gd name="connsiteY3-24" fmla="*/ 443206 h 886412"/>
              <a:gd name="connsiteX4-25" fmla="*/ 1640268 w 2083474"/>
              <a:gd name="connsiteY4-26" fmla="*/ 886412 h 886412"/>
              <a:gd name="connsiteX5-27" fmla="*/ 1640268 w 2083474"/>
              <a:gd name="connsiteY5-28" fmla="*/ 664809 h 886412"/>
              <a:gd name="connsiteX6-29" fmla="*/ 0 w 2083474"/>
              <a:gd name="connsiteY6-30" fmla="*/ 664809 h 886412"/>
              <a:gd name="connsiteX7-31" fmla="*/ 9236 w 2083474"/>
              <a:gd name="connsiteY7-32" fmla="*/ 406331 h 886412"/>
              <a:gd name="connsiteX0-33" fmla="*/ 9236 w 2083474"/>
              <a:gd name="connsiteY0-34" fmla="*/ 406331 h 886412"/>
              <a:gd name="connsiteX1-35" fmla="*/ 1640268 w 2083474"/>
              <a:gd name="connsiteY1-36" fmla="*/ 221603 h 886412"/>
              <a:gd name="connsiteX2-37" fmla="*/ 1640268 w 2083474"/>
              <a:gd name="connsiteY2-38" fmla="*/ 0 h 886412"/>
              <a:gd name="connsiteX3-39" fmla="*/ 2083474 w 2083474"/>
              <a:gd name="connsiteY3-40" fmla="*/ 443206 h 886412"/>
              <a:gd name="connsiteX4-41" fmla="*/ 1640268 w 2083474"/>
              <a:gd name="connsiteY4-42" fmla="*/ 886412 h 886412"/>
              <a:gd name="connsiteX5-43" fmla="*/ 1640268 w 2083474"/>
              <a:gd name="connsiteY5-44" fmla="*/ 664809 h 886412"/>
              <a:gd name="connsiteX6-45" fmla="*/ 0 w 2083474"/>
              <a:gd name="connsiteY6-46" fmla="*/ 664809 h 886412"/>
              <a:gd name="connsiteX7-47" fmla="*/ 9236 w 2083474"/>
              <a:gd name="connsiteY7-48" fmla="*/ 406331 h 886412"/>
              <a:gd name="connsiteX0-49" fmla="*/ 0 w 2074238"/>
              <a:gd name="connsiteY0-50" fmla="*/ 406331 h 886412"/>
              <a:gd name="connsiteX1-51" fmla="*/ 1631032 w 2074238"/>
              <a:gd name="connsiteY1-52" fmla="*/ 221603 h 886412"/>
              <a:gd name="connsiteX2-53" fmla="*/ 1631032 w 2074238"/>
              <a:gd name="connsiteY2-54" fmla="*/ 0 h 886412"/>
              <a:gd name="connsiteX3-55" fmla="*/ 2074238 w 2074238"/>
              <a:gd name="connsiteY3-56" fmla="*/ 443206 h 886412"/>
              <a:gd name="connsiteX4-57" fmla="*/ 1631032 w 2074238"/>
              <a:gd name="connsiteY4-58" fmla="*/ 886412 h 886412"/>
              <a:gd name="connsiteX5-59" fmla="*/ 1631032 w 2074238"/>
              <a:gd name="connsiteY5-60" fmla="*/ 664809 h 886412"/>
              <a:gd name="connsiteX6-61" fmla="*/ 0 w 2074238"/>
              <a:gd name="connsiteY6-62" fmla="*/ 406331 h 886412"/>
              <a:gd name="connsiteX0-63" fmla="*/ 0 w 1963401"/>
              <a:gd name="connsiteY0-64" fmla="*/ 803495 h 886412"/>
              <a:gd name="connsiteX1-65" fmla="*/ 1520195 w 1963401"/>
              <a:gd name="connsiteY1-66" fmla="*/ 221603 h 886412"/>
              <a:gd name="connsiteX2-67" fmla="*/ 1520195 w 1963401"/>
              <a:gd name="connsiteY2-68" fmla="*/ 0 h 886412"/>
              <a:gd name="connsiteX3-69" fmla="*/ 1963401 w 1963401"/>
              <a:gd name="connsiteY3-70" fmla="*/ 443206 h 886412"/>
              <a:gd name="connsiteX4-71" fmla="*/ 1520195 w 1963401"/>
              <a:gd name="connsiteY4-72" fmla="*/ 886412 h 886412"/>
              <a:gd name="connsiteX5-73" fmla="*/ 1520195 w 1963401"/>
              <a:gd name="connsiteY5-74" fmla="*/ 664809 h 886412"/>
              <a:gd name="connsiteX6-75" fmla="*/ 0 w 1963401"/>
              <a:gd name="connsiteY6-76" fmla="*/ 803495 h 886412"/>
              <a:gd name="connsiteX0-77" fmla="*/ 0 w 1963401"/>
              <a:gd name="connsiteY0-78" fmla="*/ 803495 h 886412"/>
              <a:gd name="connsiteX1-79" fmla="*/ 1520195 w 1963401"/>
              <a:gd name="connsiteY1-80" fmla="*/ 221603 h 886412"/>
              <a:gd name="connsiteX2-81" fmla="*/ 1520195 w 1963401"/>
              <a:gd name="connsiteY2-82" fmla="*/ 0 h 886412"/>
              <a:gd name="connsiteX3-83" fmla="*/ 1963401 w 1963401"/>
              <a:gd name="connsiteY3-84" fmla="*/ 443206 h 886412"/>
              <a:gd name="connsiteX4-85" fmla="*/ 1520195 w 1963401"/>
              <a:gd name="connsiteY4-86" fmla="*/ 886412 h 886412"/>
              <a:gd name="connsiteX5-87" fmla="*/ 1520195 w 1963401"/>
              <a:gd name="connsiteY5-88" fmla="*/ 664809 h 886412"/>
              <a:gd name="connsiteX6-89" fmla="*/ 0 w 1963401"/>
              <a:gd name="connsiteY6-90" fmla="*/ 803495 h 886412"/>
              <a:gd name="connsiteX0-91" fmla="*/ 0 w 1963401"/>
              <a:gd name="connsiteY0-92" fmla="*/ 803495 h 886412"/>
              <a:gd name="connsiteX1-93" fmla="*/ 1520195 w 1963401"/>
              <a:gd name="connsiteY1-94" fmla="*/ 221603 h 886412"/>
              <a:gd name="connsiteX2-95" fmla="*/ 1520195 w 1963401"/>
              <a:gd name="connsiteY2-96" fmla="*/ 0 h 886412"/>
              <a:gd name="connsiteX3-97" fmla="*/ 1963401 w 1963401"/>
              <a:gd name="connsiteY3-98" fmla="*/ 443206 h 886412"/>
              <a:gd name="connsiteX4-99" fmla="*/ 1520195 w 1963401"/>
              <a:gd name="connsiteY4-100" fmla="*/ 886412 h 886412"/>
              <a:gd name="connsiteX5-101" fmla="*/ 1520195 w 1963401"/>
              <a:gd name="connsiteY5-102" fmla="*/ 664809 h 886412"/>
              <a:gd name="connsiteX6-103" fmla="*/ 0 w 1963401"/>
              <a:gd name="connsiteY6-104" fmla="*/ 803495 h 886412"/>
              <a:gd name="connsiteX0-105" fmla="*/ 0 w 1954164"/>
              <a:gd name="connsiteY0-106" fmla="*/ 720368 h 886412"/>
              <a:gd name="connsiteX1-107" fmla="*/ 1510958 w 1954164"/>
              <a:gd name="connsiteY1-108" fmla="*/ 221603 h 886412"/>
              <a:gd name="connsiteX2-109" fmla="*/ 1510958 w 1954164"/>
              <a:gd name="connsiteY2-110" fmla="*/ 0 h 886412"/>
              <a:gd name="connsiteX3-111" fmla="*/ 1954164 w 1954164"/>
              <a:gd name="connsiteY3-112" fmla="*/ 443206 h 886412"/>
              <a:gd name="connsiteX4-113" fmla="*/ 1510958 w 1954164"/>
              <a:gd name="connsiteY4-114" fmla="*/ 886412 h 886412"/>
              <a:gd name="connsiteX5-115" fmla="*/ 1510958 w 1954164"/>
              <a:gd name="connsiteY5-116" fmla="*/ 664809 h 886412"/>
              <a:gd name="connsiteX6-117" fmla="*/ 0 w 1954164"/>
              <a:gd name="connsiteY6-118" fmla="*/ 720368 h 886412"/>
              <a:gd name="connsiteX0-119" fmla="*/ 0 w 1954164"/>
              <a:gd name="connsiteY0-120" fmla="*/ 720368 h 886412"/>
              <a:gd name="connsiteX1-121" fmla="*/ 1510958 w 1954164"/>
              <a:gd name="connsiteY1-122" fmla="*/ 221603 h 886412"/>
              <a:gd name="connsiteX2-123" fmla="*/ 1510958 w 1954164"/>
              <a:gd name="connsiteY2-124" fmla="*/ 0 h 886412"/>
              <a:gd name="connsiteX3-125" fmla="*/ 1954164 w 1954164"/>
              <a:gd name="connsiteY3-126" fmla="*/ 443206 h 886412"/>
              <a:gd name="connsiteX4-127" fmla="*/ 1510958 w 1954164"/>
              <a:gd name="connsiteY4-128" fmla="*/ 886412 h 886412"/>
              <a:gd name="connsiteX5-129" fmla="*/ 1510958 w 1954164"/>
              <a:gd name="connsiteY5-130" fmla="*/ 664809 h 886412"/>
              <a:gd name="connsiteX6-131" fmla="*/ 0 w 1954164"/>
              <a:gd name="connsiteY6-132" fmla="*/ 720368 h 8864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954164" h="886412">
                <a:moveTo>
                  <a:pt x="0" y="720368"/>
                </a:moveTo>
                <a:cubicBezTo>
                  <a:pt x="405132" y="400174"/>
                  <a:pt x="967281" y="283179"/>
                  <a:pt x="1510958" y="221603"/>
                </a:cubicBezTo>
                <a:lnTo>
                  <a:pt x="1510958" y="0"/>
                </a:lnTo>
                <a:lnTo>
                  <a:pt x="1954164" y="443206"/>
                </a:lnTo>
                <a:lnTo>
                  <a:pt x="1510958" y="886412"/>
                </a:lnTo>
                <a:lnTo>
                  <a:pt x="1510958" y="664809"/>
                </a:lnTo>
                <a:cubicBezTo>
                  <a:pt x="1119046" y="529377"/>
                  <a:pt x="406400" y="581799"/>
                  <a:pt x="0" y="720368"/>
                </a:cubicBezTo>
                <a:close/>
              </a:path>
            </a:pathLst>
          </a:custGeom>
          <a:solidFill>
            <a:srgbClr val="6445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 rot="420000">
            <a:off x="7305675" y="3065145"/>
            <a:ext cx="2202180" cy="48768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889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altLang="zh-CN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指的是谁？</a:t>
            </a:r>
            <a:endParaRPr lang="zh-CN" altLang="en-US" sz="2800">
              <a:solidFill>
                <a:schemeClr val="bg1"/>
              </a:solidFill>
              <a:latin typeface="汉仪书魂体简" panose="02010600000101010101" charset="-122"/>
              <a:ea typeface="汉仪书魂体简" panose="02010600000101010101" charset="-122"/>
            </a:endParaRPr>
          </a:p>
        </p:txBody>
      </p:sp>
      <p:sp>
        <p:nvSpPr>
          <p:cNvPr id="15" name="箭头: 右 52"/>
          <p:cNvSpPr/>
          <p:nvPr/>
        </p:nvSpPr>
        <p:spPr>
          <a:xfrm rot="1200000" flipV="1">
            <a:off x="4175760" y="5704205"/>
            <a:ext cx="923290" cy="229870"/>
          </a:xfrm>
          <a:custGeom>
            <a:avLst/>
            <a:gdLst>
              <a:gd name="connsiteX0" fmla="*/ 0 w 2083474"/>
              <a:gd name="connsiteY0" fmla="*/ 221603 h 886412"/>
              <a:gd name="connsiteX1" fmla="*/ 1640268 w 2083474"/>
              <a:gd name="connsiteY1" fmla="*/ 221603 h 886412"/>
              <a:gd name="connsiteX2" fmla="*/ 1640268 w 2083474"/>
              <a:gd name="connsiteY2" fmla="*/ 0 h 886412"/>
              <a:gd name="connsiteX3" fmla="*/ 2083474 w 2083474"/>
              <a:gd name="connsiteY3" fmla="*/ 443206 h 886412"/>
              <a:gd name="connsiteX4" fmla="*/ 1640268 w 2083474"/>
              <a:gd name="connsiteY4" fmla="*/ 886412 h 886412"/>
              <a:gd name="connsiteX5" fmla="*/ 1640268 w 2083474"/>
              <a:gd name="connsiteY5" fmla="*/ 664809 h 886412"/>
              <a:gd name="connsiteX6" fmla="*/ 0 w 2083474"/>
              <a:gd name="connsiteY6" fmla="*/ 664809 h 886412"/>
              <a:gd name="connsiteX7" fmla="*/ 0 w 2083474"/>
              <a:gd name="connsiteY7" fmla="*/ 221603 h 886412"/>
              <a:gd name="connsiteX0-1" fmla="*/ 9236 w 2083474"/>
              <a:gd name="connsiteY0-2" fmla="*/ 406331 h 886412"/>
              <a:gd name="connsiteX1-3" fmla="*/ 1640268 w 2083474"/>
              <a:gd name="connsiteY1-4" fmla="*/ 221603 h 886412"/>
              <a:gd name="connsiteX2-5" fmla="*/ 1640268 w 2083474"/>
              <a:gd name="connsiteY2-6" fmla="*/ 0 h 886412"/>
              <a:gd name="connsiteX3-7" fmla="*/ 2083474 w 2083474"/>
              <a:gd name="connsiteY3-8" fmla="*/ 443206 h 886412"/>
              <a:gd name="connsiteX4-9" fmla="*/ 1640268 w 2083474"/>
              <a:gd name="connsiteY4-10" fmla="*/ 886412 h 886412"/>
              <a:gd name="connsiteX5-11" fmla="*/ 1640268 w 2083474"/>
              <a:gd name="connsiteY5-12" fmla="*/ 664809 h 886412"/>
              <a:gd name="connsiteX6-13" fmla="*/ 0 w 2083474"/>
              <a:gd name="connsiteY6-14" fmla="*/ 664809 h 886412"/>
              <a:gd name="connsiteX7-15" fmla="*/ 9236 w 2083474"/>
              <a:gd name="connsiteY7-16" fmla="*/ 406331 h 886412"/>
              <a:gd name="connsiteX0-17" fmla="*/ 9236 w 2083474"/>
              <a:gd name="connsiteY0-18" fmla="*/ 406331 h 886412"/>
              <a:gd name="connsiteX1-19" fmla="*/ 1640268 w 2083474"/>
              <a:gd name="connsiteY1-20" fmla="*/ 221603 h 886412"/>
              <a:gd name="connsiteX2-21" fmla="*/ 1640268 w 2083474"/>
              <a:gd name="connsiteY2-22" fmla="*/ 0 h 886412"/>
              <a:gd name="connsiteX3-23" fmla="*/ 2083474 w 2083474"/>
              <a:gd name="connsiteY3-24" fmla="*/ 443206 h 886412"/>
              <a:gd name="connsiteX4-25" fmla="*/ 1640268 w 2083474"/>
              <a:gd name="connsiteY4-26" fmla="*/ 886412 h 886412"/>
              <a:gd name="connsiteX5-27" fmla="*/ 1640268 w 2083474"/>
              <a:gd name="connsiteY5-28" fmla="*/ 664809 h 886412"/>
              <a:gd name="connsiteX6-29" fmla="*/ 0 w 2083474"/>
              <a:gd name="connsiteY6-30" fmla="*/ 664809 h 886412"/>
              <a:gd name="connsiteX7-31" fmla="*/ 9236 w 2083474"/>
              <a:gd name="connsiteY7-32" fmla="*/ 406331 h 886412"/>
              <a:gd name="connsiteX0-33" fmla="*/ 9236 w 2083474"/>
              <a:gd name="connsiteY0-34" fmla="*/ 406331 h 886412"/>
              <a:gd name="connsiteX1-35" fmla="*/ 1640268 w 2083474"/>
              <a:gd name="connsiteY1-36" fmla="*/ 221603 h 886412"/>
              <a:gd name="connsiteX2-37" fmla="*/ 1640268 w 2083474"/>
              <a:gd name="connsiteY2-38" fmla="*/ 0 h 886412"/>
              <a:gd name="connsiteX3-39" fmla="*/ 2083474 w 2083474"/>
              <a:gd name="connsiteY3-40" fmla="*/ 443206 h 886412"/>
              <a:gd name="connsiteX4-41" fmla="*/ 1640268 w 2083474"/>
              <a:gd name="connsiteY4-42" fmla="*/ 886412 h 886412"/>
              <a:gd name="connsiteX5-43" fmla="*/ 1640268 w 2083474"/>
              <a:gd name="connsiteY5-44" fmla="*/ 664809 h 886412"/>
              <a:gd name="connsiteX6-45" fmla="*/ 0 w 2083474"/>
              <a:gd name="connsiteY6-46" fmla="*/ 664809 h 886412"/>
              <a:gd name="connsiteX7-47" fmla="*/ 9236 w 2083474"/>
              <a:gd name="connsiteY7-48" fmla="*/ 406331 h 886412"/>
              <a:gd name="connsiteX0-49" fmla="*/ 0 w 2074238"/>
              <a:gd name="connsiteY0-50" fmla="*/ 406331 h 886412"/>
              <a:gd name="connsiteX1-51" fmla="*/ 1631032 w 2074238"/>
              <a:gd name="connsiteY1-52" fmla="*/ 221603 h 886412"/>
              <a:gd name="connsiteX2-53" fmla="*/ 1631032 w 2074238"/>
              <a:gd name="connsiteY2-54" fmla="*/ 0 h 886412"/>
              <a:gd name="connsiteX3-55" fmla="*/ 2074238 w 2074238"/>
              <a:gd name="connsiteY3-56" fmla="*/ 443206 h 886412"/>
              <a:gd name="connsiteX4-57" fmla="*/ 1631032 w 2074238"/>
              <a:gd name="connsiteY4-58" fmla="*/ 886412 h 886412"/>
              <a:gd name="connsiteX5-59" fmla="*/ 1631032 w 2074238"/>
              <a:gd name="connsiteY5-60" fmla="*/ 664809 h 886412"/>
              <a:gd name="connsiteX6-61" fmla="*/ 0 w 2074238"/>
              <a:gd name="connsiteY6-62" fmla="*/ 406331 h 886412"/>
              <a:gd name="connsiteX0-63" fmla="*/ 0 w 1963401"/>
              <a:gd name="connsiteY0-64" fmla="*/ 803495 h 886412"/>
              <a:gd name="connsiteX1-65" fmla="*/ 1520195 w 1963401"/>
              <a:gd name="connsiteY1-66" fmla="*/ 221603 h 886412"/>
              <a:gd name="connsiteX2-67" fmla="*/ 1520195 w 1963401"/>
              <a:gd name="connsiteY2-68" fmla="*/ 0 h 886412"/>
              <a:gd name="connsiteX3-69" fmla="*/ 1963401 w 1963401"/>
              <a:gd name="connsiteY3-70" fmla="*/ 443206 h 886412"/>
              <a:gd name="connsiteX4-71" fmla="*/ 1520195 w 1963401"/>
              <a:gd name="connsiteY4-72" fmla="*/ 886412 h 886412"/>
              <a:gd name="connsiteX5-73" fmla="*/ 1520195 w 1963401"/>
              <a:gd name="connsiteY5-74" fmla="*/ 664809 h 886412"/>
              <a:gd name="connsiteX6-75" fmla="*/ 0 w 1963401"/>
              <a:gd name="connsiteY6-76" fmla="*/ 803495 h 886412"/>
              <a:gd name="connsiteX0-77" fmla="*/ 0 w 1963401"/>
              <a:gd name="connsiteY0-78" fmla="*/ 803495 h 886412"/>
              <a:gd name="connsiteX1-79" fmla="*/ 1520195 w 1963401"/>
              <a:gd name="connsiteY1-80" fmla="*/ 221603 h 886412"/>
              <a:gd name="connsiteX2-81" fmla="*/ 1520195 w 1963401"/>
              <a:gd name="connsiteY2-82" fmla="*/ 0 h 886412"/>
              <a:gd name="connsiteX3-83" fmla="*/ 1963401 w 1963401"/>
              <a:gd name="connsiteY3-84" fmla="*/ 443206 h 886412"/>
              <a:gd name="connsiteX4-85" fmla="*/ 1520195 w 1963401"/>
              <a:gd name="connsiteY4-86" fmla="*/ 886412 h 886412"/>
              <a:gd name="connsiteX5-87" fmla="*/ 1520195 w 1963401"/>
              <a:gd name="connsiteY5-88" fmla="*/ 664809 h 886412"/>
              <a:gd name="connsiteX6-89" fmla="*/ 0 w 1963401"/>
              <a:gd name="connsiteY6-90" fmla="*/ 803495 h 886412"/>
              <a:gd name="connsiteX0-91" fmla="*/ 0 w 1963401"/>
              <a:gd name="connsiteY0-92" fmla="*/ 803495 h 886412"/>
              <a:gd name="connsiteX1-93" fmla="*/ 1520195 w 1963401"/>
              <a:gd name="connsiteY1-94" fmla="*/ 221603 h 886412"/>
              <a:gd name="connsiteX2-95" fmla="*/ 1520195 w 1963401"/>
              <a:gd name="connsiteY2-96" fmla="*/ 0 h 886412"/>
              <a:gd name="connsiteX3-97" fmla="*/ 1963401 w 1963401"/>
              <a:gd name="connsiteY3-98" fmla="*/ 443206 h 886412"/>
              <a:gd name="connsiteX4-99" fmla="*/ 1520195 w 1963401"/>
              <a:gd name="connsiteY4-100" fmla="*/ 886412 h 886412"/>
              <a:gd name="connsiteX5-101" fmla="*/ 1520195 w 1963401"/>
              <a:gd name="connsiteY5-102" fmla="*/ 664809 h 886412"/>
              <a:gd name="connsiteX6-103" fmla="*/ 0 w 1963401"/>
              <a:gd name="connsiteY6-104" fmla="*/ 803495 h 886412"/>
              <a:gd name="connsiteX0-105" fmla="*/ 0 w 1954164"/>
              <a:gd name="connsiteY0-106" fmla="*/ 720368 h 886412"/>
              <a:gd name="connsiteX1-107" fmla="*/ 1510958 w 1954164"/>
              <a:gd name="connsiteY1-108" fmla="*/ 221603 h 886412"/>
              <a:gd name="connsiteX2-109" fmla="*/ 1510958 w 1954164"/>
              <a:gd name="connsiteY2-110" fmla="*/ 0 h 886412"/>
              <a:gd name="connsiteX3-111" fmla="*/ 1954164 w 1954164"/>
              <a:gd name="connsiteY3-112" fmla="*/ 443206 h 886412"/>
              <a:gd name="connsiteX4-113" fmla="*/ 1510958 w 1954164"/>
              <a:gd name="connsiteY4-114" fmla="*/ 886412 h 886412"/>
              <a:gd name="connsiteX5-115" fmla="*/ 1510958 w 1954164"/>
              <a:gd name="connsiteY5-116" fmla="*/ 664809 h 886412"/>
              <a:gd name="connsiteX6-117" fmla="*/ 0 w 1954164"/>
              <a:gd name="connsiteY6-118" fmla="*/ 720368 h 886412"/>
              <a:gd name="connsiteX0-119" fmla="*/ 0 w 1954164"/>
              <a:gd name="connsiteY0-120" fmla="*/ 720368 h 886412"/>
              <a:gd name="connsiteX1-121" fmla="*/ 1510958 w 1954164"/>
              <a:gd name="connsiteY1-122" fmla="*/ 221603 h 886412"/>
              <a:gd name="connsiteX2-123" fmla="*/ 1510958 w 1954164"/>
              <a:gd name="connsiteY2-124" fmla="*/ 0 h 886412"/>
              <a:gd name="connsiteX3-125" fmla="*/ 1954164 w 1954164"/>
              <a:gd name="connsiteY3-126" fmla="*/ 443206 h 886412"/>
              <a:gd name="connsiteX4-127" fmla="*/ 1510958 w 1954164"/>
              <a:gd name="connsiteY4-128" fmla="*/ 886412 h 886412"/>
              <a:gd name="connsiteX5-129" fmla="*/ 1510958 w 1954164"/>
              <a:gd name="connsiteY5-130" fmla="*/ 664809 h 886412"/>
              <a:gd name="connsiteX6-131" fmla="*/ 0 w 1954164"/>
              <a:gd name="connsiteY6-132" fmla="*/ 720368 h 8864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954164" h="886412">
                <a:moveTo>
                  <a:pt x="0" y="720368"/>
                </a:moveTo>
                <a:cubicBezTo>
                  <a:pt x="405132" y="400174"/>
                  <a:pt x="967281" y="283179"/>
                  <a:pt x="1510958" y="221603"/>
                </a:cubicBezTo>
                <a:lnTo>
                  <a:pt x="1510958" y="0"/>
                </a:lnTo>
                <a:lnTo>
                  <a:pt x="1954164" y="443206"/>
                </a:lnTo>
                <a:lnTo>
                  <a:pt x="1510958" y="886412"/>
                </a:lnTo>
                <a:lnTo>
                  <a:pt x="1510958" y="664809"/>
                </a:lnTo>
                <a:cubicBezTo>
                  <a:pt x="1119046" y="529377"/>
                  <a:pt x="406400" y="581799"/>
                  <a:pt x="0" y="720368"/>
                </a:cubicBezTo>
                <a:close/>
              </a:path>
            </a:pathLst>
          </a:custGeom>
          <a:solidFill>
            <a:srgbClr val="6445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 rot="21300000">
            <a:off x="5127625" y="5723890"/>
            <a:ext cx="2202180" cy="48768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889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altLang="zh-CN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 </a:t>
            </a:r>
            <a:r>
              <a:rPr lang="zh-CN" altLang="en-US" sz="2800">
                <a:solidFill>
                  <a:schemeClr val="bg1"/>
                </a:solidFill>
                <a:latin typeface="汉仪书魂体简" panose="02010600000101010101" charset="-122"/>
                <a:ea typeface="汉仪书魂体简" panose="02010600000101010101" charset="-122"/>
              </a:rPr>
              <a:t>如何收拾？</a:t>
            </a:r>
            <a:endParaRPr lang="zh-CN" altLang="en-US" sz="2800">
              <a:solidFill>
                <a:schemeClr val="bg1"/>
              </a:solidFill>
              <a:latin typeface="汉仪书魂体简" panose="02010600000101010101" charset="-122"/>
              <a:ea typeface="汉仪书魂体简" panose="0201060000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3" grpId="0" animBg="1"/>
      <p:bldP spid="9" grpId="0" animBg="1"/>
      <p:bldP spid="4" grpId="1" animBg="1"/>
      <p:bldP spid="53" grpId="1" animBg="1"/>
      <p:bldP spid="9" grpId="1" animBg="1"/>
      <p:bldP spid="5" grpId="0" animBg="1"/>
      <p:bldP spid="7" grpId="0" animBg="1"/>
      <p:bldP spid="12" grpId="0" animBg="1"/>
      <p:bldP spid="8" grpId="0" animBg="1"/>
      <p:bldP spid="13" grpId="0" animBg="1"/>
      <p:bldP spid="5" grpId="1" animBg="1"/>
      <p:bldP spid="7" grpId="1" animBg="1"/>
      <p:bldP spid="12" grpId="1" animBg="1"/>
      <p:bldP spid="8" grpId="1" animBg="1"/>
      <p:bldP spid="13" grpId="1" animBg="1"/>
      <p:bldP spid="6" grpId="0" animBg="1"/>
      <p:bldP spid="15" grpId="0" animBg="1"/>
      <p:bldP spid="16" grpId="0" animBg="1"/>
      <p:bldP spid="6" grpId="1" animBg="1"/>
      <p:bldP spid="15" grpId="1" animBg="1"/>
      <p:bldP spid="1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alphaModFix amt="9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6" t="7406" r="8457" b="2220"/>
          <a:stretch>
            <a:fillRect/>
          </a:stretch>
        </p:blipFill>
        <p:spPr>
          <a:xfrm rot="5400000">
            <a:off x="2045072" y="-2045071"/>
            <a:ext cx="6858001" cy="1094814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4941" b="57947" l="1667" r="89000">
                        <a14:foregroundMark x1="22083" y1="49836" x2="36167" y2="58040"/>
                        <a14:foregroundMark x1="54583" y1="50586" x2="48917" y2="55977"/>
                        <a14:foregroundMark x1="55083" y1="51711" x2="53917" y2="54243"/>
                        <a14:foregroundMark x1="57083" y1="51055" x2="53250" y2="53258"/>
                        <a14:foregroundMark x1="58500" y1="49133" x2="57250" y2="51383"/>
                        <a14:foregroundMark x1="58917" y1="49273" x2="57750" y2="50914"/>
                        <a14:foregroundMark x1="82917" y1="38584" x2="83583" y2="40600"/>
                        <a14:foregroundMark x1="79500" y1="41116" x2="79667" y2="41678"/>
                        <a14:foregroundMark x1="83917" y1="39991" x2="83583" y2="41538"/>
                        <a14:foregroundMark x1="81417" y1="41491" x2="79750" y2="42100"/>
                        <a14:foregroundMark x1="79417" y1="26582" x2="84083" y2="27520"/>
                        <a14:foregroundMark x1="86583" y1="26395" x2="85917" y2="26535"/>
                        <a14:foregroundMark x1="57000" y1="30474" x2="17833" y2="35396"/>
                        <a14:foregroundMark x1="9750" y1="30661" x2="10833" y2="48336"/>
                        <a14:foregroundMark x1="7083" y1="37693" x2="5583" y2="55743"/>
                        <a14:foregroundMark x1="4667" y1="38959" x2="2333" y2="54618"/>
                        <a14:foregroundMark x1="4167" y1="29911" x2="47667" y2="28458"/>
                        <a14:foregroundMark x1="5500" y1="26535" x2="55083" y2="28270"/>
                        <a14:foregroundMark x1="45500" y1="26723" x2="74750" y2="25598"/>
                        <a14:foregroundMark x1="84833" y1="38256" x2="83917" y2="39991"/>
                        <a14:foregroundMark x1="84583" y1="34740" x2="83083" y2="38490"/>
                        <a14:foregroundMark x1="85417" y1="34459" x2="85667" y2="38350"/>
                        <a14:foregroundMark x1="85667" y1="33380" x2="85333" y2="35490"/>
                        <a14:foregroundMark x1="84750" y1="32161" x2="86333" y2="33193"/>
                        <a14:foregroundMark x1="85000" y1="30661" x2="85417" y2="32068"/>
                        <a14:foregroundMark x1="85500" y1="31974" x2="86417" y2="33052"/>
                        <a14:foregroundMark x1="87750" y1="27051" x2="86333" y2="28833"/>
                        <a14:foregroundMark x1="86917" y1="26676" x2="89083" y2="26535"/>
                        <a14:foregroundMark x1="3083" y1="26676" x2="9833" y2="26770"/>
                        <a14:foregroundMark x1="1667" y1="26723" x2="8417" y2="26723"/>
                        <a14:foregroundMark x1="2833" y1="26442" x2="8250" y2="26442"/>
                        <a14:foregroundMark x1="8250" y1="26442" x2="17167" y2="26582"/>
                        <a14:foregroundMark x1="2167" y1="25926" x2="13417" y2="26770"/>
                        <a14:foregroundMark x1="36667" y1="24941" x2="53583" y2="27051"/>
                        <a14:backgroundMark x1="85167" y1="42241" x2="67000" y2="468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01" t="26185" r="963" b="42136"/>
          <a:stretch>
            <a:fillRect/>
          </a:stretch>
        </p:blipFill>
        <p:spPr>
          <a:xfrm flipH="1">
            <a:off x="2898195" y="1"/>
            <a:ext cx="9293803" cy="6857997"/>
          </a:xfrm>
          <a:prstGeom prst="rect">
            <a:avLst/>
          </a:prstGeom>
          <a:effectLst>
            <a:outerShdw blurRad="127000" dist="38100" sx="101000" sy="101000" algn="l" rotWithShape="0">
              <a:srgbClr val="673C1F">
                <a:alpha val="60000"/>
              </a:srgbClr>
            </a:outerShdw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alphaModFix amt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9133"/>
          <a:stretch>
            <a:fillRect/>
          </a:stretch>
        </p:blipFill>
        <p:spPr>
          <a:xfrm>
            <a:off x="-15150" y="-34330"/>
            <a:ext cx="8244750" cy="68744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alphaModFix amt="32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40" r="28374" b="38697"/>
          <a:stretch>
            <a:fillRect/>
          </a:stretch>
        </p:blipFill>
        <p:spPr>
          <a:xfrm>
            <a:off x="9161928" y="5667991"/>
            <a:ext cx="3037645" cy="119000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43"/>
          <a:stretch>
            <a:fillRect/>
          </a:stretch>
        </p:blipFill>
        <p:spPr>
          <a:xfrm>
            <a:off x="1805510" y="3108483"/>
            <a:ext cx="6591023" cy="36992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31" r="22911"/>
          <a:stretch>
            <a:fillRect/>
          </a:stretch>
        </p:blipFill>
        <p:spPr>
          <a:xfrm>
            <a:off x="7111059" y="0"/>
            <a:ext cx="5080942" cy="288875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2702" y="3915867"/>
            <a:ext cx="7221643" cy="278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000"/>
              </a:lnSpc>
            </a:pPr>
            <a:r>
              <a:rPr lang="zh-CN" altLang="en-US" sz="6600" b="1">
                <a:ln w="12700">
                  <a:noFill/>
                </a:ln>
                <a:solidFill>
                  <a:srgbClr val="673C1F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“壮志饥餐胡虏肉，笑谈渴饮匈奴血”</a:t>
            </a:r>
            <a:endParaRPr lang="en-US" altLang="zh-CN" sz="6600" b="1">
              <a:ln w="12700">
                <a:noFill/>
              </a:ln>
              <a:solidFill>
                <a:srgbClr val="673C1F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</a:endParaRPr>
          </a:p>
          <a:p>
            <a:pPr algn="r">
              <a:lnSpc>
                <a:spcPts val="7000"/>
              </a:lnSpc>
            </a:pPr>
            <a:r>
              <a:rPr lang="en-US" altLang="zh-CN" sz="6600">
                <a:ln w="12700">
                  <a:noFill/>
                </a:ln>
                <a:solidFill>
                  <a:srgbClr val="673C1F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——</a:t>
            </a:r>
            <a:r>
              <a:rPr lang="zh-CN" altLang="en-US" sz="6600" b="1">
                <a:ln w="12700">
                  <a:noFill/>
                </a:ln>
                <a:solidFill>
                  <a:srgbClr val="673C1F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</a:rPr>
              <a:t>何人？</a:t>
            </a:r>
            <a:endParaRPr lang="zh-CN" altLang="en-US" sz="6600" b="1">
              <a:ln w="12700">
                <a:noFill/>
              </a:ln>
              <a:solidFill>
                <a:srgbClr val="673C1F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62081" y="950510"/>
            <a:ext cx="2907818" cy="2903351"/>
            <a:chOff x="762081" y="950510"/>
            <a:chExt cx="2907818" cy="290335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9">
              <a:alphaModFix amt="83000"/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colorTemperature colorTemp="6900"/>
                      </a14:imgEffect>
                      <a14:imgEffect>
                        <a14:saturation sat="8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7358696">
              <a:off x="764314" y="948276"/>
              <a:ext cx="2903351" cy="2907818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034182" y="1141598"/>
              <a:ext cx="1963424" cy="26460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600">
                  <a:solidFill>
                    <a:srgbClr val="673C1F"/>
                  </a:solidFill>
                  <a:latin typeface="方正字迹-龙吟体 简" panose="02000500000000000000" charset="-122"/>
                  <a:ea typeface="方正字迹-龙吟体 简" panose="02000500000000000000" charset="-122"/>
                  <a:sym typeface="方正字迹-斯科手书" panose="02010600010101010101" charset="-122"/>
                </a:rPr>
                <a:t>壹</a:t>
              </a:r>
              <a:endParaRPr lang="zh-CN" altLang="en-US" sz="16600">
                <a:ln w="15875">
                  <a:noFill/>
                </a:ln>
                <a:solidFill>
                  <a:srgbClr val="673C1F"/>
                </a:solidFill>
                <a:latin typeface="方正字迹-龙吟体 简" panose="02000500000000000000" charset="-122"/>
                <a:ea typeface="方正字迹-龙吟体 简" panose="02000500000000000000" charset="-122"/>
                <a:cs typeface="Times New Roman" panose="02020603050405020304" pitchFamily="18" charset="0"/>
                <a:sym typeface="方正字迹-斯科手书" panose="02010600010101010101" charset="-122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alphaModFix amt="29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40" r="-2758" b="52013"/>
          <a:stretch>
            <a:fillRect/>
          </a:stretch>
        </p:blipFill>
        <p:spPr>
          <a:xfrm>
            <a:off x="1321764" y="5251505"/>
            <a:ext cx="11691296" cy="166127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6">
            <a:alphaModFix amt="32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40" r="28374" b="38697"/>
          <a:stretch>
            <a:fillRect/>
          </a:stretch>
        </p:blipFill>
        <p:spPr>
          <a:xfrm>
            <a:off x="9161928" y="5667991"/>
            <a:ext cx="3037645" cy="119000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2" t="25178" b="10143"/>
          <a:stretch>
            <a:fillRect/>
          </a:stretch>
        </p:blipFill>
        <p:spPr>
          <a:xfrm>
            <a:off x="765810" y="71783"/>
            <a:ext cx="6150638" cy="266271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alphaModFix amt="29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40" r="-2758" b="52013"/>
          <a:stretch>
            <a:fillRect/>
          </a:stretch>
        </p:blipFill>
        <p:spPr>
          <a:xfrm>
            <a:off x="-1935991" y="5221846"/>
            <a:ext cx="8478715" cy="1661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又是一个底图（加深加鲜明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62430" y="77470"/>
            <a:ext cx="4199255" cy="5219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26670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</a:rPr>
              <a:t>女真族的崛起与金的建立</a:t>
            </a:r>
            <a:endParaRPr lang="zh-CN" altLang="en-US" sz="28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  <p:pic>
        <p:nvPicPr>
          <p:cNvPr id="10242" name="Picture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lum bright="-30000" contrast="54000"/>
          </a:blip>
          <a:srcRect l="32569" t="9110" r="9429" b="2399"/>
          <a:stretch>
            <a:fillRect/>
          </a:stretch>
        </p:blipFill>
        <p:spPr>
          <a:xfrm>
            <a:off x="744220" y="835978"/>
            <a:ext cx="4502785" cy="5186045"/>
          </a:xfrm>
          <a:prstGeom prst="rect">
            <a:avLst/>
          </a:prstGeom>
          <a:noFill/>
          <a:ln>
            <a:solidFill>
              <a:schemeClr val="accent1"/>
            </a:solidFill>
            <a:miter lim="800000"/>
            <a:headEnd/>
            <a:tailEnd/>
          </a:ln>
        </p:spPr>
      </p:pic>
      <p:grpSp>
        <p:nvGrpSpPr>
          <p:cNvPr id="12" name="组合 11"/>
          <p:cNvGrpSpPr/>
          <p:nvPr>
            <p:custDataLst>
              <p:tags r:id="rId4"/>
            </p:custDataLst>
          </p:nvPr>
        </p:nvGrpSpPr>
        <p:grpSpPr>
          <a:xfrm>
            <a:off x="13539" y="764617"/>
            <a:ext cx="2187805" cy="1368123"/>
            <a:chOff x="-2484" y="1055"/>
            <a:chExt cx="3115" cy="3102"/>
          </a:xfrm>
        </p:grpSpPr>
        <p:pic>
          <p:nvPicPr>
            <p:cNvPr id="14" name="图片 15" descr="长白山雪影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rcRect b="6941"/>
            <a:stretch>
              <a:fillRect/>
            </a:stretch>
          </p:blipFill>
          <p:spPr>
            <a:xfrm>
              <a:off x="-2466" y="1076"/>
              <a:ext cx="3097" cy="3081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sp>
          <p:nvSpPr>
            <p:cNvPr id="20" name="矩形 16"/>
            <p:cNvSpPr/>
            <p:nvPr>
              <p:custDataLst>
                <p:tags r:id="rId7"/>
              </p:custDataLst>
            </p:nvPr>
          </p:nvSpPr>
          <p:spPr>
            <a:xfrm>
              <a:off x="-2484" y="1055"/>
              <a:ext cx="1813" cy="1183"/>
            </a:xfrm>
            <a:prstGeom prst="rect">
              <a:avLst/>
            </a:prstGeom>
            <a:solidFill>
              <a:srgbClr val="DEF0FA">
                <a:alpha val="28999"/>
              </a:srgbClr>
            </a:solidFill>
            <a:ln w="9525">
              <a:solidFill>
                <a:schemeClr val="tx1"/>
              </a:solidFill>
            </a:ln>
          </p:spPr>
          <p:txBody>
            <a:bodyPr wrap="square" anchor="t" anchorCtr="0">
              <a:spAutoFit/>
            </a:bodyPr>
            <a:p>
              <a:pPr algn="ctr"/>
              <a:r>
                <a:rPr lang="zh-CN" altLang="en-US" sz="2800" b="1">
                  <a:latin typeface="微软雅黑" panose="020B0503020204020204" charset="-122"/>
                  <a:ea typeface="微软雅黑" panose="020B0503020204020204" charset="-122"/>
                </a:rPr>
                <a:t>长白山</a:t>
              </a:r>
              <a:endParaRPr lang="zh-CN" altLang="en-US" sz="28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8"/>
            </p:custDataLst>
          </p:nvPr>
        </p:nvGrpSpPr>
        <p:grpSpPr>
          <a:xfrm>
            <a:off x="24848" y="2564765"/>
            <a:ext cx="2183047" cy="1485949"/>
            <a:chOff x="9520" y="957"/>
            <a:chExt cx="5515" cy="4350"/>
          </a:xfrm>
        </p:grpSpPr>
        <p:pic>
          <p:nvPicPr>
            <p:cNvPr id="22" name="图片 18" descr="黑龙江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9523" y="957"/>
              <a:ext cx="5512" cy="434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sp>
          <p:nvSpPr>
            <p:cNvPr id="23" name="矩形 19"/>
            <p:cNvSpPr/>
            <p:nvPr>
              <p:custDataLst>
                <p:tags r:id="rId11"/>
              </p:custDataLst>
            </p:nvPr>
          </p:nvSpPr>
          <p:spPr>
            <a:xfrm>
              <a:off x="9520" y="3909"/>
              <a:ext cx="3188" cy="1398"/>
            </a:xfrm>
            <a:prstGeom prst="rect">
              <a:avLst/>
            </a:prstGeom>
            <a:solidFill>
              <a:srgbClr val="DEF0FA">
                <a:alpha val="17999"/>
              </a:srgbClr>
            </a:solidFill>
            <a:ln w="9525">
              <a:solidFill>
                <a:schemeClr val="tx1"/>
              </a:solidFill>
            </a:ln>
          </p:spPr>
          <p:txBody>
            <a:bodyPr wrap="square" anchor="t" anchorCtr="0">
              <a:noAutofit/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rPr>
                <a:t>黑龙江</a:t>
              </a:r>
              <a:endPara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endParaRPr>
            </a:p>
          </p:txBody>
        </p:sp>
      </p:grpSp>
      <p:sp>
        <p:nvSpPr>
          <p:cNvPr id="10248" name="矩形 19464"/>
          <p:cNvSpPr/>
          <p:nvPr>
            <p:custDataLst>
              <p:tags r:id="rId12"/>
            </p:custDataLst>
          </p:nvPr>
        </p:nvSpPr>
        <p:spPr>
          <a:xfrm rot="2340000">
            <a:off x="4218305" y="1059815"/>
            <a:ext cx="748030" cy="1721485"/>
          </a:xfrm>
          <a:prstGeom prst="ellipse">
            <a:avLst/>
          </a:prstGeom>
          <a:noFill/>
          <a:ln w="57150" cmpd="sng">
            <a:solidFill>
              <a:srgbClr val="FF0000"/>
            </a:solidFill>
            <a:prstDash val="solid"/>
            <a:miter lim="800000"/>
          </a:ln>
        </p:spPr>
        <p:txBody>
          <a:bodyPr>
            <a:noAutofit/>
          </a:bodyPr>
          <a:lstStyle>
            <a:defPPr>
              <a:defRPr lang="en-US"/>
            </a:defPPr>
            <a:lvl1pPr marL="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9144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3716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828800" indent="0" algn="l" defTabSz="9144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lang="en-US" altLang="en-US" sz="1800" b="0" i="0" u="none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defRPr>
            </a:lvl5pPr>
          </a:lstStyle>
          <a:p>
            <a:pPr marL="0" indent="0"/>
          </a:p>
        </p:txBody>
      </p:sp>
      <p:sp>
        <p:nvSpPr>
          <p:cNvPr id="24" name="内容占位符 2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5607050" y="890270"/>
            <a:ext cx="4692015" cy="2682875"/>
          </a:xfrm>
          <a:prstGeom prst="rect">
            <a:avLst/>
          </a:prstGeom>
          <a:solidFill>
            <a:schemeClr val="bg1">
              <a:alpha val="0"/>
            </a:schemeClr>
          </a:solidFill>
          <a:ln w="9525">
            <a:solidFill>
              <a:schemeClr val="tx1"/>
            </a:solidFill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>
              <a:lnSpc>
                <a:spcPct val="12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    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（女真人）</a:t>
            </a:r>
            <a:r>
              <a:rPr kumimoji="0" lang="zh-CN" altLang="en-US" sz="2800" b="1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俗勇悍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、</a:t>
            </a:r>
            <a:r>
              <a:rPr kumimoji="0" lang="zh-CN" altLang="en-US" sz="2800" b="1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喜战斗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，</a:t>
            </a:r>
            <a:r>
              <a:rPr kumimoji="0" lang="zh-CN" altLang="en-US" sz="2800" b="1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耐饥渴苦寒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，善骑，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上下崖壁如飞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，济江河不用舟楫，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浮</a:t>
            </a: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马而渡。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  <a:sym typeface="+mn-ea"/>
            </a:endParaRPr>
          </a:p>
          <a:p>
            <a:pPr marL="0" marR="0" lvl="0" indent="0" algn="r" defTabSz="914400" rtl="0">
              <a:lnSpc>
                <a:spcPct val="12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——《大金国志》</a:t>
            </a:r>
            <a:endParaRPr kumimoji="0" lang="zh-CN" altLang="en-US" sz="2800" b="1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14"/>
            </p:custDataLst>
          </p:nvPr>
        </p:nvSpPr>
        <p:spPr>
          <a:xfrm>
            <a:off x="5472430" y="3724275"/>
            <a:ext cx="228473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en-US" altLang="zh-CN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1.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生活状况</a:t>
            </a:r>
            <a:endParaRPr lang="zh-CN" altLang="en-US" sz="2800" b="1"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489190" y="4830445"/>
            <a:ext cx="2818130" cy="52197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汉仪劲楷简" panose="00020600040101010101" charset="-122"/>
                <a:ea typeface="汉仪劲楷简" panose="00020600040101010101" charset="-122"/>
              </a:rPr>
              <a:t>游牧渔猎</a:t>
            </a:r>
            <a:endParaRPr lang="zh-CN" altLang="en-US" sz="2800" b="1">
              <a:solidFill>
                <a:srgbClr val="C00000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489181" y="4308760"/>
            <a:ext cx="4101465" cy="478155"/>
          </a:xfrm>
          <a:prstGeom prst="rect">
            <a:avLst/>
          </a:prstGeom>
        </p:spPr>
        <p:txBody>
          <a:bodyPr wrap="none">
            <a:spAutoFit/>
          </a:bodyPr>
          <a:p>
            <a:pPr>
              <a:lnSpc>
                <a:spcPct val="90000"/>
              </a:lnSpc>
            </a:pPr>
            <a:r>
              <a:rPr lang="zh-CN" altLang="en-US" sz="2800" b="1">
                <a:solidFill>
                  <a:srgbClr val="C00000"/>
                </a:solidFill>
                <a:latin typeface="汉仪劲楷简" panose="00020600040101010101" charset="-122"/>
                <a:ea typeface="汉仪劲楷简" panose="00020600040101010101" charset="-122"/>
              </a:rPr>
              <a:t>黑龙江流域和长白山一带</a:t>
            </a:r>
            <a:endParaRPr lang="zh-CN" altLang="en-US" sz="2800" b="1">
              <a:solidFill>
                <a:srgbClr val="C00000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5492115" y="4182110"/>
            <a:ext cx="2284730" cy="17703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①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生活区域</a:t>
            </a:r>
            <a:r>
              <a:rPr lang="en-US" altLang="zh-CN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:</a:t>
            </a:r>
            <a:endParaRPr lang="en-US" altLang="zh-CN" sz="2800" b="1"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②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生活方式：</a:t>
            </a:r>
            <a:endParaRPr lang="zh-CN" altLang="en-US" sz="2800" b="1"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ea"/>
              </a:rPr>
              <a:t>③</a:t>
            </a:r>
            <a:r>
              <a:rPr lang="zh-CN" altLang="en-US" sz="2800" b="1"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民族特性：</a:t>
            </a:r>
            <a:endParaRPr lang="zh-CN" altLang="en-US" sz="2800" b="1"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489825" y="5405755"/>
            <a:ext cx="3476625" cy="52197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800" b="1">
                <a:solidFill>
                  <a:srgbClr val="C00000"/>
                </a:solidFill>
                <a:latin typeface="汉仪劲楷简" panose="00020600040101010101" charset="-122"/>
                <a:ea typeface="汉仪劲楷简" panose="00020600040101010101" charset="-122"/>
              </a:rPr>
              <a:t>勇敢勤劳、擅长狩猎</a:t>
            </a:r>
            <a:endParaRPr lang="zh-CN" altLang="en-US" sz="2800" b="1">
              <a:solidFill>
                <a:srgbClr val="C00000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  <p:grpSp>
        <p:nvGrpSpPr>
          <p:cNvPr id="13317" name="组合 7"/>
          <p:cNvGrpSpPr/>
          <p:nvPr/>
        </p:nvGrpSpPr>
        <p:grpSpPr>
          <a:xfrm>
            <a:off x="10345294" y="1143000"/>
            <a:ext cx="2046731" cy="2818130"/>
            <a:chOff x="4120669" y="-457376"/>
            <a:chExt cx="1347665" cy="2767336"/>
          </a:xfrm>
        </p:grpSpPr>
        <p:pic>
          <p:nvPicPr>
            <p:cNvPr id="13318" name="图片 4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1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flipH="1">
              <a:off x="4210422" y="-457376"/>
              <a:ext cx="1257912" cy="2767336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3319" name="TextBox 6"/>
            <p:cNvSpPr txBox="1"/>
            <p:nvPr>
              <p:custDataLst>
                <p:tags r:id="rId18"/>
              </p:custDataLst>
            </p:nvPr>
          </p:nvSpPr>
          <p:spPr>
            <a:xfrm>
              <a:off x="4120669" y="942190"/>
              <a:ext cx="322784" cy="1272941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 wrap="square" anchor="t" anchorCtr="0">
              <a:spAutoFit/>
            </a:bodyPr>
            <a:p>
              <a:r>
                <a:rPr lang="zh-CN" altLang="en-US" sz="2000" b="1" dirty="0">
                  <a:latin typeface="微软雅黑" panose="020B0503020204020204" charset="-122"/>
                  <a:ea typeface="微软雅黑" panose="020B0503020204020204" charset="-122"/>
                </a:rPr>
                <a:t>女真人像</a:t>
              </a:r>
              <a:endParaRPr lang="zh-CN" altLang="en-US" sz="20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27" name="直线连接符 20"/>
          <p:cNvCxnSpPr/>
          <p:nvPr>
            <p:custDataLst>
              <p:tags r:id="rId19"/>
            </p:custDataLst>
          </p:nvPr>
        </p:nvCxnSpPr>
        <p:spPr>
          <a:xfrm flipH="1" flipV="1">
            <a:off x="2198316" y="1468676"/>
            <a:ext cx="1882775" cy="5924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连接符 20"/>
          <p:cNvCxnSpPr>
            <a:endCxn id="22" idx="3"/>
          </p:cNvCxnSpPr>
          <p:nvPr>
            <p:custDataLst>
              <p:tags r:id="rId20"/>
            </p:custDataLst>
          </p:nvPr>
        </p:nvCxnSpPr>
        <p:spPr>
          <a:xfrm flipH="1">
            <a:off x="2207841" y="2062401"/>
            <a:ext cx="1900555" cy="12452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0" grpId="0"/>
      <p:bldP spid="29" grpId="0"/>
      <p:bldP spid="26" grpId="0"/>
      <p:bldP spid="25" grpId="0"/>
      <p:bldP spid="10248" grpId="0" animBg="1"/>
      <p:bldP spid="10248" grpId="1" animBg="1"/>
      <p:bldP spid="24" grpId="0" bldLvl="0" animBg="1"/>
      <p:bldP spid="2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又是一个底图（加深加鲜明）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7365"/>
          </a:xfrm>
          <a:prstGeom prst="rect">
            <a:avLst/>
          </a:prstGeom>
        </p:spPr>
      </p:pic>
      <p:sp>
        <p:nvSpPr>
          <p:cNvPr id="65" name="圆角矩形 64"/>
          <p:cNvSpPr/>
          <p:nvPr>
            <p:custDataLst>
              <p:tags r:id="rId2"/>
            </p:custDataLst>
          </p:nvPr>
        </p:nvSpPr>
        <p:spPr>
          <a:xfrm>
            <a:off x="805180" y="1426210"/>
            <a:ext cx="1821180" cy="807085"/>
          </a:xfrm>
          <a:prstGeom prst="roundRect">
            <a:avLst>
              <a:gd name="adj" fmla="val 8105"/>
            </a:avLst>
          </a:prstGeom>
          <a:solidFill>
            <a:schemeClr val="accent6">
              <a:lumMod val="50000"/>
            </a:schemeClr>
          </a:solidFill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+mn-ea"/>
                <a:sym typeface="+mn-lt"/>
              </a:rPr>
              <a:t>受辽控制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+mn-ea"/>
              <a:sym typeface="+mn-lt"/>
            </a:endParaRPr>
          </a:p>
          <a:p>
            <a:pPr algn="ctr"/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+mn-ea"/>
                <a:sym typeface="+mn-lt"/>
              </a:rPr>
              <a:t>和压迫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+mn-ea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90775" y="2233295"/>
            <a:ext cx="10210800" cy="304165"/>
            <a:chOff x="902" y="3787"/>
            <a:chExt cx="18853" cy="819"/>
          </a:xfrm>
        </p:grpSpPr>
        <p:cxnSp>
          <p:nvCxnSpPr>
            <p:cNvPr id="51" name="直接连接符 50"/>
            <p:cNvCxnSpPr/>
            <p:nvPr>
              <p:custDataLst>
                <p:tags r:id="rId3"/>
              </p:custDataLst>
            </p:nvPr>
          </p:nvCxnSpPr>
          <p:spPr>
            <a:xfrm flipH="1">
              <a:off x="7055" y="3791"/>
              <a:ext cx="12" cy="69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>
              <p:custDataLst>
                <p:tags r:id="rId4"/>
              </p:custDataLst>
            </p:nvPr>
          </p:nvCxnSpPr>
          <p:spPr>
            <a:xfrm>
              <a:off x="11755" y="3787"/>
              <a:ext cx="1" cy="70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>
              <p:custDataLst>
                <p:tags r:id="rId5"/>
              </p:custDataLst>
            </p:nvPr>
          </p:nvCxnSpPr>
          <p:spPr>
            <a:xfrm flipH="1">
              <a:off x="16598" y="3810"/>
              <a:ext cx="0" cy="652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>
              <p:custDataLst>
                <p:tags r:id="rId6"/>
              </p:custDataLst>
            </p:nvPr>
          </p:nvCxnSpPr>
          <p:spPr>
            <a:xfrm flipH="1">
              <a:off x="2240" y="3831"/>
              <a:ext cx="2" cy="67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接箭头连接符 66"/>
            <p:cNvCxnSpPr/>
            <p:nvPr>
              <p:custDataLst>
                <p:tags r:id="rId7"/>
              </p:custDataLst>
            </p:nvPr>
          </p:nvCxnSpPr>
          <p:spPr>
            <a:xfrm flipV="1">
              <a:off x="902" y="4476"/>
              <a:ext cx="18853" cy="130"/>
            </a:xfrm>
            <a:prstGeom prst="straightConnector1">
              <a:avLst/>
            </a:prstGeom>
            <a:ln w="57150">
              <a:tailEnd type="triangl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>
            <p:custDataLst>
              <p:tags r:id="rId8"/>
            </p:custDataLst>
          </p:nvPr>
        </p:nvGrpSpPr>
        <p:grpSpPr>
          <a:xfrm>
            <a:off x="427578" y="2501136"/>
            <a:ext cx="2715260" cy="508635"/>
            <a:chOff x="1525" y="5536105"/>
            <a:chExt cx="2715260" cy="508635"/>
          </a:xfrm>
        </p:grpSpPr>
        <p:sp>
          <p:nvSpPr>
            <p:cNvPr id="69" name="文本框 68"/>
            <p:cNvSpPr txBox="1"/>
            <p:nvPr>
              <p:custDataLst>
                <p:tags r:id="rId9"/>
              </p:custDataLst>
            </p:nvPr>
          </p:nvSpPr>
          <p:spPr>
            <a:xfrm>
              <a:off x="1525" y="5584365"/>
              <a:ext cx="271526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10</a:t>
              </a:r>
              <a:r>
                <a:rPr lang="zh-CN" altLang="en-US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世纪（辽宋）</a:t>
              </a:r>
              <a:endParaRPr lang="zh-CN" altLang="en-US" sz="24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lt"/>
              </a:endParaRPr>
            </a:p>
          </p:txBody>
        </p:sp>
        <p:sp>
          <p:nvSpPr>
            <p:cNvPr id="70" name="椭圆 69"/>
            <p:cNvSpPr/>
            <p:nvPr>
              <p:custDataLst>
                <p:tags r:id="rId10"/>
              </p:custDataLst>
            </p:nvPr>
          </p:nvSpPr>
          <p:spPr>
            <a:xfrm>
              <a:off x="1265139" y="5536105"/>
              <a:ext cx="72008" cy="7200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1" name="组合 70"/>
          <p:cNvGrpSpPr/>
          <p:nvPr>
            <p:custDataLst>
              <p:tags r:id="rId11"/>
            </p:custDataLst>
          </p:nvPr>
        </p:nvGrpSpPr>
        <p:grpSpPr>
          <a:xfrm>
            <a:off x="3378865" y="2484835"/>
            <a:ext cx="1923415" cy="525145"/>
            <a:chOff x="2145019" y="5513982"/>
            <a:chExt cx="1923415" cy="525145"/>
          </a:xfrm>
        </p:grpSpPr>
        <p:sp>
          <p:nvSpPr>
            <p:cNvPr id="72" name="文本框 71"/>
            <p:cNvSpPr txBox="1"/>
            <p:nvPr>
              <p:custDataLst>
                <p:tags r:id="rId12"/>
              </p:custDataLst>
            </p:nvPr>
          </p:nvSpPr>
          <p:spPr>
            <a:xfrm>
              <a:off x="2145019" y="5578752"/>
              <a:ext cx="19234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11世纪末</a:t>
              </a:r>
              <a:endParaRPr lang="en-US" altLang="zh-CN" sz="24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lt"/>
              </a:endParaRPr>
            </a:p>
          </p:txBody>
        </p:sp>
        <p:sp>
          <p:nvSpPr>
            <p:cNvPr id="73" name="椭圆 72"/>
            <p:cNvSpPr/>
            <p:nvPr>
              <p:custDataLst>
                <p:tags r:id="rId13"/>
              </p:custDataLst>
            </p:nvPr>
          </p:nvSpPr>
          <p:spPr>
            <a:xfrm>
              <a:off x="3063974" y="5513982"/>
              <a:ext cx="72008" cy="7200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>
            <p:custDataLst>
              <p:tags r:id="rId14"/>
            </p:custDataLst>
          </p:nvPr>
        </p:nvGrpSpPr>
        <p:grpSpPr>
          <a:xfrm>
            <a:off x="5794048" y="2485470"/>
            <a:ext cx="2193290" cy="518795"/>
            <a:chOff x="3969924" y="5509770"/>
            <a:chExt cx="2193290" cy="518795"/>
          </a:xfrm>
        </p:grpSpPr>
        <p:sp>
          <p:nvSpPr>
            <p:cNvPr id="75" name="文本框 74"/>
            <p:cNvSpPr txBox="1"/>
            <p:nvPr>
              <p:custDataLst>
                <p:tags r:id="rId15"/>
              </p:custDataLst>
            </p:nvPr>
          </p:nvSpPr>
          <p:spPr>
            <a:xfrm>
              <a:off x="3969924" y="5568190"/>
              <a:ext cx="21932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lnSpc>
                  <a:spcPct val="100000"/>
                </a:lnSpc>
                <a:buClrTx/>
                <a:buSzTx/>
                <a:buFontTx/>
              </a:pPr>
              <a:r>
                <a:rPr lang="en-US" altLang="zh-CN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12</a:t>
              </a:r>
              <a:r>
                <a:rPr lang="zh-CN" altLang="en-US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世纪初期</a:t>
              </a:r>
              <a:endParaRPr lang="zh-CN" altLang="en-US" sz="24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lt"/>
              </a:endParaRPr>
            </a:p>
          </p:txBody>
        </p:sp>
        <p:sp>
          <p:nvSpPr>
            <p:cNvPr id="78" name="椭圆 77"/>
            <p:cNvSpPr/>
            <p:nvPr>
              <p:custDataLst>
                <p:tags r:id="rId16"/>
              </p:custDataLst>
            </p:nvPr>
          </p:nvSpPr>
          <p:spPr>
            <a:xfrm>
              <a:off x="5014580" y="5509770"/>
              <a:ext cx="72008" cy="7200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79" name="组合 78"/>
          <p:cNvGrpSpPr/>
          <p:nvPr>
            <p:custDataLst>
              <p:tags r:id="rId17"/>
            </p:custDataLst>
          </p:nvPr>
        </p:nvGrpSpPr>
        <p:grpSpPr>
          <a:xfrm>
            <a:off x="8556271" y="2461391"/>
            <a:ext cx="1904365" cy="529590"/>
            <a:chOff x="5675001" y="5544050"/>
            <a:chExt cx="1904365" cy="529590"/>
          </a:xfrm>
        </p:grpSpPr>
        <p:sp>
          <p:nvSpPr>
            <p:cNvPr id="80" name="文本框 79"/>
            <p:cNvSpPr txBox="1"/>
            <p:nvPr>
              <p:custDataLst>
                <p:tags r:id="rId18"/>
              </p:custDataLst>
            </p:nvPr>
          </p:nvSpPr>
          <p:spPr>
            <a:xfrm>
              <a:off x="5675001" y="5613265"/>
              <a:ext cx="190436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ctr">
                <a:buClrTx/>
                <a:buSzTx/>
                <a:buFontTx/>
              </a:pPr>
              <a:r>
                <a:rPr lang="en-US" altLang="zh-CN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1115</a:t>
              </a:r>
              <a:r>
                <a:rPr lang="zh-CN" altLang="en-US" sz="2400" b="1">
                  <a:solidFill>
                    <a:schemeClr val="tx1"/>
                  </a:solidFill>
                  <a:latin typeface="汉仪劲楷简" panose="00020600040101010101" charset="-122"/>
                  <a:ea typeface="汉仪劲楷简" panose="00020600040101010101" charset="-122"/>
                  <a:cs typeface="汉仪劲楷简" panose="00020600040101010101" charset="-122"/>
                  <a:sym typeface="+mn-lt"/>
                </a:rPr>
                <a:t>年</a:t>
              </a:r>
              <a:endParaRPr lang="zh-CN" altLang="en-US" sz="24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  <a:sym typeface="+mn-lt"/>
              </a:endParaRPr>
            </a:p>
          </p:txBody>
        </p:sp>
        <p:sp>
          <p:nvSpPr>
            <p:cNvPr id="81" name="椭圆 80"/>
            <p:cNvSpPr/>
            <p:nvPr>
              <p:custDataLst>
                <p:tags r:id="rId19"/>
              </p:custDataLst>
            </p:nvPr>
          </p:nvSpPr>
          <p:spPr>
            <a:xfrm>
              <a:off x="6581229" y="5544050"/>
              <a:ext cx="72008" cy="7200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83" name="圆角矩形 82"/>
          <p:cNvSpPr/>
          <p:nvPr>
            <p:custDataLst>
              <p:tags r:id="rId20"/>
            </p:custDataLst>
          </p:nvPr>
        </p:nvSpPr>
        <p:spPr>
          <a:xfrm>
            <a:off x="3236595" y="1426845"/>
            <a:ext cx="2195195" cy="849630"/>
          </a:xfrm>
          <a:prstGeom prst="roundRect">
            <a:avLst>
              <a:gd name="adj" fmla="val 8105"/>
            </a:avLst>
          </a:prstGeom>
          <a:solidFill>
            <a:schemeClr val="accent6">
              <a:lumMod val="50000"/>
            </a:schemeClr>
          </a:solidFill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+mn-ea"/>
                <a:sym typeface="+mn-lt"/>
              </a:rPr>
              <a:t>完颜部阿骨打统一女真各部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>
            <p:custDataLst>
              <p:tags r:id="rId21"/>
            </p:custDataLst>
          </p:nvPr>
        </p:nvSpPr>
        <p:spPr>
          <a:xfrm>
            <a:off x="5673725" y="1739265"/>
            <a:ext cx="2393315" cy="532130"/>
          </a:xfrm>
          <a:prstGeom prst="roundRect">
            <a:avLst>
              <a:gd name="adj" fmla="val 8105"/>
            </a:avLst>
          </a:prstGeom>
          <a:solidFill>
            <a:schemeClr val="accent6">
              <a:lumMod val="50000"/>
            </a:schemeClr>
          </a:solidFill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l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+mn-ea"/>
                <a:sym typeface="+mn-lt"/>
              </a:rPr>
              <a:t>阿骨打起兵抗辽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+mn-ea"/>
              <a:sym typeface="+mn-lt"/>
            </a:endParaRPr>
          </a:p>
        </p:txBody>
      </p:sp>
      <p:sp>
        <p:nvSpPr>
          <p:cNvPr id="11" name="圆角矩形 10"/>
          <p:cNvSpPr/>
          <p:nvPr>
            <p:custDataLst>
              <p:tags r:id="rId22"/>
            </p:custDataLst>
          </p:nvPr>
        </p:nvSpPr>
        <p:spPr>
          <a:xfrm>
            <a:off x="8423910" y="1118235"/>
            <a:ext cx="2146300" cy="1165860"/>
          </a:xfrm>
          <a:prstGeom prst="roundRect">
            <a:avLst>
              <a:gd name="adj" fmla="val 8105"/>
            </a:avLst>
          </a:prstGeom>
          <a:solidFill>
            <a:schemeClr val="accent6">
              <a:lumMod val="50000"/>
            </a:schemeClr>
          </a:solidFill>
          <a:ln w="2857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微软雅黑" panose="020B0503020204020204" charset="-122"/>
                <a:sym typeface="+mn-lt"/>
              </a:rPr>
              <a:t>建立女真政权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微软雅黑" panose="020B0503020204020204" charset="-122"/>
              <a:sym typeface="+mn-lt"/>
            </a:endParaRPr>
          </a:p>
          <a:p>
            <a:pPr lvl="0"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微软雅黑" panose="020B0503020204020204" charset="-122"/>
                <a:sym typeface="+mn-lt"/>
              </a:rPr>
              <a:t>国号大金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微软雅黑" panose="020B0503020204020204" charset="-122"/>
              <a:sym typeface="+mn-lt"/>
            </a:endParaRPr>
          </a:p>
          <a:p>
            <a:pPr lvl="0" algn="ctr"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  <a:cs typeface="微软雅黑" panose="020B0503020204020204" charset="-122"/>
                <a:sym typeface="+mn-lt"/>
              </a:rPr>
              <a:t>定都会宁</a:t>
            </a:r>
            <a:endParaRPr lang="zh-CN" altLang="en-US" sz="24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5000" y="632460"/>
            <a:ext cx="87464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>
              <a:buBlip>
                <a:blip r:embed="rId23"/>
              </a:buBlip>
            </a:pPr>
            <a:r>
              <a:rPr lang="zh-CN" altLang="en-US" sz="2800" b="1">
                <a:solidFill>
                  <a:schemeClr val="tx1"/>
                </a:solidFill>
                <a:latin typeface="汉仪行楷简" panose="02010600000101010101" charset="-122"/>
                <a:ea typeface="汉仪行楷简" panose="02010600000101010101" charset="-122"/>
                <a:cs typeface="汉仪行楷简" panose="02010600000101010101" charset="-122"/>
              </a:rPr>
              <a:t>阅读教材</a:t>
            </a:r>
            <a:r>
              <a:rPr lang="en-US" altLang="zh-CN" sz="2800" b="1">
                <a:solidFill>
                  <a:schemeClr val="tx1"/>
                </a:solidFill>
                <a:latin typeface="汉仪行楷简" panose="02010600000101010101" charset="-122"/>
                <a:ea typeface="汉仪行楷简" panose="02010600000101010101" charset="-122"/>
                <a:cs typeface="汉仪行楷简" panose="02010600000101010101" charset="-122"/>
              </a:rPr>
              <a:t>P37-38 </a:t>
            </a:r>
            <a:r>
              <a:rPr lang="zh-CN" altLang="en-US" sz="2800" b="1">
                <a:solidFill>
                  <a:schemeClr val="tx1"/>
                </a:solidFill>
                <a:latin typeface="汉仪行楷简" panose="02010600000101010101" charset="-122"/>
                <a:ea typeface="汉仪行楷简" panose="02010600000101010101" charset="-122"/>
                <a:cs typeface="汉仪行楷简" panose="02010600000101010101" charset="-122"/>
              </a:rPr>
              <a:t>，按时间顺序梳理女真族的崛起：</a:t>
            </a:r>
            <a:endParaRPr lang="zh-CN" altLang="en-US" sz="2800" b="1">
              <a:solidFill>
                <a:schemeClr val="tx1"/>
              </a:solidFill>
              <a:latin typeface="汉仪行楷简" panose="02010600000101010101" charset="-122"/>
              <a:ea typeface="汉仪行楷简" panose="02010600000101010101" charset="-122"/>
              <a:cs typeface="汉仪行楷简" panose="02010600000101010101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3730625" y="4288155"/>
            <a:ext cx="1795780" cy="1835150"/>
            <a:chOff x="6115" y="6873"/>
            <a:chExt cx="2828" cy="2890"/>
          </a:xfrm>
        </p:grpSpPr>
        <p:pic>
          <p:nvPicPr>
            <p:cNvPr id="27" name="图片 26" descr="阿骨打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25"/>
            <a:stretch>
              <a:fillRect/>
            </a:stretch>
          </p:blipFill>
          <p:spPr>
            <a:xfrm>
              <a:off x="6115" y="6873"/>
              <a:ext cx="2184" cy="2891"/>
            </a:xfrm>
            <a:prstGeom prst="rect">
              <a:avLst/>
            </a:prstGeom>
          </p:spPr>
        </p:pic>
        <p:sp>
          <p:nvSpPr>
            <p:cNvPr id="7" name="文本框 2"/>
            <p:cNvSpPr txBox="1"/>
            <p:nvPr>
              <p:custDataLst>
                <p:tags r:id="rId26"/>
              </p:custDataLst>
            </p:nvPr>
          </p:nvSpPr>
          <p:spPr>
            <a:xfrm>
              <a:off x="8251" y="7692"/>
              <a:ext cx="693" cy="1220"/>
            </a:xfrm>
            <a:prstGeom prst="rect">
              <a:avLst/>
            </a:prstGeom>
            <a:noFill/>
            <a:ln w="952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anchor="t">
              <a:noAutofit/>
            </a:bodyPr>
            <a:p>
              <a:pPr marR="0" algn="ctr" defTabSz="914400" fontAlgn="auto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000" b="1" i="0" kern="0" cap="none" spc="0" normalizeH="0" baseline="0" noProof="0" dirty="0" smtClean="0">
                  <a:solidFill>
                    <a:schemeClr val="tx1"/>
                  </a:solidFill>
                  <a:latin typeface="楷体" panose="02010609060101010101" charset="-122"/>
                  <a:ea typeface="楷体" panose="02010609060101010101" charset="-122"/>
                  <a:cs typeface="楷体" panose="02010609060101010101" charset="-122"/>
                </a:rPr>
                <a:t>金太祖</a:t>
              </a:r>
              <a:endParaRPr kumimoji="0" lang="zh-CN" sz="2000" b="1" i="0" kern="0" cap="none" spc="0" normalizeH="0" baseline="0" noProof="0" dirty="0" smtClean="0">
                <a:solidFill>
                  <a:schemeClr val="tx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5666740" y="4227830"/>
            <a:ext cx="4805680" cy="1842770"/>
          </a:xfrm>
          <a:prstGeom prst="rect">
            <a:avLst/>
          </a:prstGeom>
          <a:ln w="28575" cmpd="sng">
            <a:solidFill>
              <a:schemeClr val="accent6">
                <a:lumMod val="50000"/>
              </a:schemeClr>
            </a:solidFill>
            <a:prstDash val="sysDash"/>
          </a:ln>
        </p:spPr>
        <p:txBody>
          <a:bodyPr wrap="square">
            <a:noAutofit/>
          </a:bodyPr>
          <a:p>
            <a:pPr indent="0" fontAlgn="auto">
              <a:lnSpc>
                <a:spcPct val="10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政治：模仿中原王朝制度</a:t>
            </a:r>
            <a:endParaRPr lang="zh-CN" altLang="en-US" sz="2800">
              <a:solidFill>
                <a:schemeClr val="tx1"/>
              </a:solidFill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  <a:p>
            <a:pPr indent="0" fontAlgn="auto">
              <a:lnSpc>
                <a:spcPct val="10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     </a:t>
            </a:r>
            <a:r>
              <a:rPr lang="zh-CN" altLang="en-US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改革女真部落军政体制</a:t>
            </a:r>
            <a:endParaRPr lang="zh-CN" altLang="en-US" sz="2800">
              <a:solidFill>
                <a:schemeClr val="tx1"/>
              </a:solidFill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  <a:p>
            <a:pPr indent="0" fontAlgn="auto">
              <a:lnSpc>
                <a:spcPct val="10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文化：颁行女真文字</a:t>
            </a:r>
            <a:endParaRPr lang="zh-CN" altLang="en-US" sz="2800">
              <a:solidFill>
                <a:schemeClr val="tx1"/>
              </a:solidFill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  <a:p>
            <a:pPr indent="0" fontAlgn="auto">
              <a:lnSpc>
                <a:spcPct val="100000"/>
              </a:lnSpc>
              <a:buNone/>
            </a:pPr>
            <a:r>
              <a:rPr lang="zh-CN" altLang="en-US" sz="2800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经济：发展生产</a:t>
            </a:r>
            <a:endParaRPr lang="zh-CN" altLang="en-US" sz="2800">
              <a:solidFill>
                <a:srgbClr val="1F2DA8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fontAlgn="auto">
              <a:lnSpc>
                <a:spcPct val="100000"/>
              </a:lnSpc>
              <a:buNone/>
            </a:pPr>
            <a:endParaRPr lang="zh-CN" altLang="en-US" sz="2800">
              <a:solidFill>
                <a:srgbClr val="1F2DA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691005" y="4284345"/>
            <a:ext cx="1938655" cy="1835150"/>
            <a:chOff x="2663" y="6857"/>
            <a:chExt cx="3053" cy="2890"/>
          </a:xfrm>
        </p:grpSpPr>
        <p:pic>
          <p:nvPicPr>
            <p:cNvPr id="21" name="图片 20" descr="金文字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28"/>
            <a:stretch>
              <a:fillRect/>
            </a:stretch>
          </p:blipFill>
          <p:spPr>
            <a:xfrm>
              <a:off x="2663" y="6857"/>
              <a:ext cx="2383" cy="2890"/>
            </a:xfrm>
            <a:prstGeom prst="rect">
              <a:avLst/>
            </a:prstGeom>
            <a:ln w="38100">
              <a:solidFill>
                <a:schemeClr val="tx1"/>
              </a:solidFill>
            </a:ln>
            <a:effectLst>
              <a:softEdge rad="112500"/>
            </a:effectLst>
          </p:spPr>
        </p:pic>
        <p:sp>
          <p:nvSpPr>
            <p:cNvPr id="15367" name="文本框 3"/>
            <p:cNvSpPr txBox="1"/>
            <p:nvPr>
              <p:custDataLst>
                <p:tags r:id="rId29"/>
              </p:custDataLst>
            </p:nvPr>
          </p:nvSpPr>
          <p:spPr>
            <a:xfrm>
              <a:off x="4930" y="7060"/>
              <a:ext cx="786" cy="256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ctr"/>
              <a:r>
                <a:rPr lang="zh-CN" altLang="en-US" sz="2000" b="1" dirty="0">
                  <a:solidFill>
                    <a:srgbClr val="404040"/>
                  </a:solidFill>
                  <a:latin typeface="楷体" panose="02010609060101010101" charset="-122"/>
                  <a:ea typeface="楷体" panose="02010609060101010101" charset="-122"/>
                  <a:sym typeface="华文仿宋" panose="02010600040101010101" charset="-122"/>
                </a:rPr>
                <a:t>女真族文字</a:t>
              </a:r>
              <a:endParaRPr lang="zh-CN" altLang="en-US" sz="2000" b="1" dirty="0">
                <a:solidFill>
                  <a:srgbClr val="404040"/>
                </a:solidFill>
                <a:latin typeface="楷体" panose="02010609060101010101" charset="-122"/>
                <a:ea typeface="楷体" panose="02010609060101010101" charset="-122"/>
                <a:sym typeface="华文仿宋" panose="02010600040101010101" charset="-122"/>
              </a:endParaRPr>
            </a:p>
          </p:txBody>
        </p:sp>
      </p:grpSp>
      <p:sp>
        <p:nvSpPr>
          <p:cNvPr id="15368" name="文本框 4"/>
          <p:cNvSpPr txBox="1"/>
          <p:nvPr/>
        </p:nvSpPr>
        <p:spPr>
          <a:xfrm>
            <a:off x="811213" y="3162935"/>
            <a:ext cx="10569575" cy="89281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rgbClr val="644B3D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 anchorCtr="0"/>
          <a:p>
            <a:pPr indent="619125">
              <a:lnSpc>
                <a:spcPct val="100000"/>
              </a:lnSpc>
            </a:pPr>
            <a:r>
              <a:rPr lang="zh-CN" altLang="en-US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太祖入燕，始用辽南、北面官僚制度</a:t>
            </a:r>
            <a:r>
              <a:rPr lang="en-US" altLang="zh-CN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……</a:t>
            </a:r>
            <a:r>
              <a:rPr lang="zh-CN" altLang="en-US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斜也、宗干当国，劝太祖</a:t>
            </a:r>
            <a:r>
              <a:rPr lang="zh-CN" altLang="en-US" sz="2800" b="1" dirty="0">
                <a:solidFill>
                  <a:schemeClr val="accent6">
                    <a:lumMod val="50000"/>
                  </a:schemeClr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改女真旧制，用宋官制度</a:t>
            </a:r>
            <a:r>
              <a:rPr lang="zh-CN" altLang="en-US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。</a:t>
            </a:r>
            <a:r>
              <a:rPr lang="en-US" altLang="zh-CN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                     ——</a:t>
            </a:r>
            <a:r>
              <a:rPr lang="zh-CN" altLang="en-US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脱脱</a:t>
            </a:r>
            <a:r>
              <a:rPr lang="en-US" altLang="zh-CN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《</a:t>
            </a:r>
            <a:r>
              <a:rPr lang="zh-CN" altLang="en-US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金史</a:t>
            </a:r>
            <a:r>
              <a:rPr lang="en-US" altLang="zh-CN" sz="2800" b="1" dirty="0">
                <a:solidFill>
                  <a:srgbClr val="404040"/>
                </a:solidFill>
                <a:latin typeface="汉仪昌黎宋刻本原版W" panose="00020600040101010101" charset="-122"/>
                <a:ea typeface="汉仪昌黎宋刻本原版W" panose="00020600040101010101" charset="-122"/>
                <a:cs typeface="汉仪昌黎宋刻本原版W" panose="00020600040101010101" charset="-122"/>
                <a:sym typeface="华文仿宋" panose="02010600040101010101" charset="-122"/>
              </a:rPr>
              <a:t>》</a:t>
            </a:r>
            <a:endParaRPr lang="en-US" altLang="zh-CN" sz="2800" b="1" dirty="0">
              <a:solidFill>
                <a:srgbClr val="404040"/>
              </a:solidFill>
              <a:latin typeface="汉仪昌黎宋刻本原版W" panose="00020600040101010101" charset="-122"/>
              <a:ea typeface="汉仪昌黎宋刻本原版W" panose="00020600040101010101" charset="-122"/>
              <a:cs typeface="汉仪昌黎宋刻本原版W" panose="00020600040101010101" charset="-122"/>
              <a:sym typeface="华文仿宋" panose="02010600040101010101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 rot="21180000">
            <a:off x="1774190" y="5063490"/>
            <a:ext cx="3344545" cy="763905"/>
            <a:chOff x="10032" y="2680"/>
            <a:chExt cx="2496" cy="1203"/>
          </a:xfrm>
        </p:grpSpPr>
        <p:pic>
          <p:nvPicPr>
            <p:cNvPr id="23" name="图片 18" descr="c0b323f5c381e20de3c8d63ca6b3b991"/>
            <p:cNvPicPr>
              <a:picLocks noChangeAspect="1"/>
            </p:cNvPicPr>
            <p:nvPr>
              <p:custDataLst>
                <p:tags r:id="rId30"/>
              </p:custDataLst>
            </p:nvPr>
          </p:nvPicPr>
          <p:blipFill>
            <a:blip r:embed="rId31"/>
            <a:stretch>
              <a:fillRect/>
            </a:stretch>
          </p:blipFill>
          <p:spPr>
            <a:xfrm rot="-180000">
              <a:off x="10032" y="2680"/>
              <a:ext cx="2496" cy="1203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</p:pic>
        <p:sp>
          <p:nvSpPr>
            <p:cNvPr id="24" name="文本框 19"/>
            <p:cNvSpPr txBox="1"/>
            <p:nvPr>
              <p:custDataLst>
                <p:tags r:id="rId32"/>
              </p:custDataLst>
            </p:nvPr>
          </p:nvSpPr>
          <p:spPr>
            <a:xfrm rot="-180000">
              <a:off x="10150" y="2838"/>
              <a:ext cx="2274" cy="97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noAutofit/>
            </a:bodyPr>
            <a:p>
              <a:pPr algn="ctr">
                <a:buFontTx/>
              </a:pPr>
              <a:r>
                <a:rPr lang="zh-CN" altLang="en-US" sz="3200" b="1" dirty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农牧文化的交融</a:t>
              </a:r>
              <a:endParaRPr lang="zh-CN" altLang="en-US" sz="3200" b="1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" name="圆角矩形 27"/>
          <p:cNvSpPr/>
          <p:nvPr/>
        </p:nvSpPr>
        <p:spPr>
          <a:xfrm>
            <a:off x="9376410" y="374015"/>
            <a:ext cx="2091690" cy="539115"/>
          </a:xfrm>
          <a:prstGeom prst="roundRect">
            <a:avLst/>
          </a:prstGeom>
          <a:solidFill>
            <a:schemeClr val="bg1"/>
          </a:solidFill>
          <a:ln w="12700" cmpd="sng">
            <a:solidFill>
              <a:schemeClr val="accent6">
                <a:lumMod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2.</a:t>
            </a:r>
            <a:r>
              <a:rPr lang="zh-CN" altLang="en-US" sz="28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建立政权</a:t>
            </a:r>
            <a:endParaRPr lang="zh-CN" altLang="en-US" sz="2800" b="1">
              <a:solidFill>
                <a:schemeClr val="tx1"/>
              </a:solidFill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739140" y="4214495"/>
            <a:ext cx="734060" cy="2298700"/>
          </a:xfrm>
          <a:prstGeom prst="roundRect">
            <a:avLst/>
          </a:prstGeom>
          <a:solidFill>
            <a:schemeClr val="bg1"/>
          </a:solidFill>
          <a:ln w="12700" cmpd="sng">
            <a:solidFill>
              <a:schemeClr val="accent6">
                <a:lumMod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3.</a:t>
            </a:r>
            <a:r>
              <a:rPr lang="zh-CN" altLang="en-US" sz="2800" b="1">
                <a:solidFill>
                  <a:schemeClr val="tx1"/>
                </a:solidFill>
                <a:latin typeface="汉仪劲楷简" panose="00020600040101010101" charset="-122"/>
                <a:ea typeface="汉仪劲楷简" panose="00020600040101010101" charset="-122"/>
                <a:cs typeface="汉仪劲楷简" panose="00020600040101010101" charset="-122"/>
              </a:rPr>
              <a:t>统治措施</a:t>
            </a:r>
            <a:endParaRPr lang="zh-CN" altLang="en-US" sz="2800" b="1">
              <a:solidFill>
                <a:schemeClr val="tx1"/>
              </a:solidFill>
              <a:latin typeface="汉仪劲楷简" panose="00020600040101010101" charset="-122"/>
              <a:ea typeface="汉仪劲楷简" panose="00020600040101010101" charset="-122"/>
              <a:cs typeface="汉仪劲楷简" panose="00020600040101010101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727690" y="4286250"/>
            <a:ext cx="1167765" cy="1725295"/>
          </a:xfrm>
          <a:prstGeom prst="rect">
            <a:avLst/>
          </a:prstGeom>
          <a:noFill/>
        </p:spPr>
        <p:txBody>
          <a:bodyPr vert="mongolianVert" wrap="square" rtlCol="0">
            <a:spAutoFit/>
          </a:bodyPr>
          <a:p>
            <a:pPr indent="0" fontAlgn="auto">
              <a:lnSpc>
                <a:spcPct val="100000"/>
              </a:lnSpc>
              <a:buNone/>
            </a:pP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女真势力</a:t>
            </a:r>
            <a:endParaRPr lang="zh-CN" altLang="en-US" sz="3200" b="1">
              <a:solidFill>
                <a:schemeClr val="accent6">
                  <a:lumMod val="50000"/>
                </a:schemeClr>
              </a:solidFill>
              <a:latin typeface="汉仪劲楷简" panose="00020600040101010101" charset="-122"/>
              <a:ea typeface="汉仪劲楷简" panose="00020600040101010101" charset="-122"/>
              <a:sym typeface="+mn-ea"/>
            </a:endParaRPr>
          </a:p>
          <a:p>
            <a:pPr indent="0" fontAlgn="auto">
              <a:lnSpc>
                <a:spcPct val="100000"/>
              </a:lnSpc>
              <a:buNone/>
            </a:pPr>
            <a:r>
              <a:rPr lang="zh-CN" altLang="en-US" sz="3200" b="1">
                <a:solidFill>
                  <a:schemeClr val="accent6">
                    <a:lumMod val="50000"/>
                  </a:schemeClr>
                </a:solidFill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迅速壮大</a:t>
            </a:r>
            <a:endParaRPr lang="zh-CN" altLang="en-US" sz="3200" b="1">
              <a:solidFill>
                <a:schemeClr val="accent6">
                  <a:lumMod val="50000"/>
                </a:schemeClr>
              </a:solidFill>
              <a:latin typeface="汉仪劲楷简" panose="00020600040101010101" charset="-122"/>
              <a:ea typeface="汉仪劲楷简" panose="00020600040101010101" charset="-122"/>
              <a:sym typeface="+mn-ea"/>
            </a:endParaRPr>
          </a:p>
        </p:txBody>
      </p:sp>
      <p:sp>
        <p:nvSpPr>
          <p:cNvPr id="36" name="箭头: 右 52"/>
          <p:cNvSpPr/>
          <p:nvPr/>
        </p:nvSpPr>
        <p:spPr>
          <a:xfrm rot="20400000">
            <a:off x="9931400" y="5065395"/>
            <a:ext cx="923290" cy="229870"/>
          </a:xfrm>
          <a:custGeom>
            <a:avLst/>
            <a:gdLst>
              <a:gd name="connsiteX0" fmla="*/ 0 w 2083474"/>
              <a:gd name="connsiteY0" fmla="*/ 221603 h 886412"/>
              <a:gd name="connsiteX1" fmla="*/ 1640268 w 2083474"/>
              <a:gd name="connsiteY1" fmla="*/ 221603 h 886412"/>
              <a:gd name="connsiteX2" fmla="*/ 1640268 w 2083474"/>
              <a:gd name="connsiteY2" fmla="*/ 0 h 886412"/>
              <a:gd name="connsiteX3" fmla="*/ 2083474 w 2083474"/>
              <a:gd name="connsiteY3" fmla="*/ 443206 h 886412"/>
              <a:gd name="connsiteX4" fmla="*/ 1640268 w 2083474"/>
              <a:gd name="connsiteY4" fmla="*/ 886412 h 886412"/>
              <a:gd name="connsiteX5" fmla="*/ 1640268 w 2083474"/>
              <a:gd name="connsiteY5" fmla="*/ 664809 h 886412"/>
              <a:gd name="connsiteX6" fmla="*/ 0 w 2083474"/>
              <a:gd name="connsiteY6" fmla="*/ 664809 h 886412"/>
              <a:gd name="connsiteX7" fmla="*/ 0 w 2083474"/>
              <a:gd name="connsiteY7" fmla="*/ 221603 h 886412"/>
              <a:gd name="connsiteX0-1" fmla="*/ 9236 w 2083474"/>
              <a:gd name="connsiteY0-2" fmla="*/ 406331 h 886412"/>
              <a:gd name="connsiteX1-3" fmla="*/ 1640268 w 2083474"/>
              <a:gd name="connsiteY1-4" fmla="*/ 221603 h 886412"/>
              <a:gd name="connsiteX2-5" fmla="*/ 1640268 w 2083474"/>
              <a:gd name="connsiteY2-6" fmla="*/ 0 h 886412"/>
              <a:gd name="connsiteX3-7" fmla="*/ 2083474 w 2083474"/>
              <a:gd name="connsiteY3-8" fmla="*/ 443206 h 886412"/>
              <a:gd name="connsiteX4-9" fmla="*/ 1640268 w 2083474"/>
              <a:gd name="connsiteY4-10" fmla="*/ 886412 h 886412"/>
              <a:gd name="connsiteX5-11" fmla="*/ 1640268 w 2083474"/>
              <a:gd name="connsiteY5-12" fmla="*/ 664809 h 886412"/>
              <a:gd name="connsiteX6-13" fmla="*/ 0 w 2083474"/>
              <a:gd name="connsiteY6-14" fmla="*/ 664809 h 886412"/>
              <a:gd name="connsiteX7-15" fmla="*/ 9236 w 2083474"/>
              <a:gd name="connsiteY7-16" fmla="*/ 406331 h 886412"/>
              <a:gd name="connsiteX0-17" fmla="*/ 9236 w 2083474"/>
              <a:gd name="connsiteY0-18" fmla="*/ 406331 h 886412"/>
              <a:gd name="connsiteX1-19" fmla="*/ 1640268 w 2083474"/>
              <a:gd name="connsiteY1-20" fmla="*/ 221603 h 886412"/>
              <a:gd name="connsiteX2-21" fmla="*/ 1640268 w 2083474"/>
              <a:gd name="connsiteY2-22" fmla="*/ 0 h 886412"/>
              <a:gd name="connsiteX3-23" fmla="*/ 2083474 w 2083474"/>
              <a:gd name="connsiteY3-24" fmla="*/ 443206 h 886412"/>
              <a:gd name="connsiteX4-25" fmla="*/ 1640268 w 2083474"/>
              <a:gd name="connsiteY4-26" fmla="*/ 886412 h 886412"/>
              <a:gd name="connsiteX5-27" fmla="*/ 1640268 w 2083474"/>
              <a:gd name="connsiteY5-28" fmla="*/ 664809 h 886412"/>
              <a:gd name="connsiteX6-29" fmla="*/ 0 w 2083474"/>
              <a:gd name="connsiteY6-30" fmla="*/ 664809 h 886412"/>
              <a:gd name="connsiteX7-31" fmla="*/ 9236 w 2083474"/>
              <a:gd name="connsiteY7-32" fmla="*/ 406331 h 886412"/>
              <a:gd name="connsiteX0-33" fmla="*/ 9236 w 2083474"/>
              <a:gd name="connsiteY0-34" fmla="*/ 406331 h 886412"/>
              <a:gd name="connsiteX1-35" fmla="*/ 1640268 w 2083474"/>
              <a:gd name="connsiteY1-36" fmla="*/ 221603 h 886412"/>
              <a:gd name="connsiteX2-37" fmla="*/ 1640268 w 2083474"/>
              <a:gd name="connsiteY2-38" fmla="*/ 0 h 886412"/>
              <a:gd name="connsiteX3-39" fmla="*/ 2083474 w 2083474"/>
              <a:gd name="connsiteY3-40" fmla="*/ 443206 h 886412"/>
              <a:gd name="connsiteX4-41" fmla="*/ 1640268 w 2083474"/>
              <a:gd name="connsiteY4-42" fmla="*/ 886412 h 886412"/>
              <a:gd name="connsiteX5-43" fmla="*/ 1640268 w 2083474"/>
              <a:gd name="connsiteY5-44" fmla="*/ 664809 h 886412"/>
              <a:gd name="connsiteX6-45" fmla="*/ 0 w 2083474"/>
              <a:gd name="connsiteY6-46" fmla="*/ 664809 h 886412"/>
              <a:gd name="connsiteX7-47" fmla="*/ 9236 w 2083474"/>
              <a:gd name="connsiteY7-48" fmla="*/ 406331 h 886412"/>
              <a:gd name="connsiteX0-49" fmla="*/ 0 w 2074238"/>
              <a:gd name="connsiteY0-50" fmla="*/ 406331 h 886412"/>
              <a:gd name="connsiteX1-51" fmla="*/ 1631032 w 2074238"/>
              <a:gd name="connsiteY1-52" fmla="*/ 221603 h 886412"/>
              <a:gd name="connsiteX2-53" fmla="*/ 1631032 w 2074238"/>
              <a:gd name="connsiteY2-54" fmla="*/ 0 h 886412"/>
              <a:gd name="connsiteX3-55" fmla="*/ 2074238 w 2074238"/>
              <a:gd name="connsiteY3-56" fmla="*/ 443206 h 886412"/>
              <a:gd name="connsiteX4-57" fmla="*/ 1631032 w 2074238"/>
              <a:gd name="connsiteY4-58" fmla="*/ 886412 h 886412"/>
              <a:gd name="connsiteX5-59" fmla="*/ 1631032 w 2074238"/>
              <a:gd name="connsiteY5-60" fmla="*/ 664809 h 886412"/>
              <a:gd name="connsiteX6-61" fmla="*/ 0 w 2074238"/>
              <a:gd name="connsiteY6-62" fmla="*/ 406331 h 886412"/>
              <a:gd name="connsiteX0-63" fmla="*/ 0 w 1963401"/>
              <a:gd name="connsiteY0-64" fmla="*/ 803495 h 886412"/>
              <a:gd name="connsiteX1-65" fmla="*/ 1520195 w 1963401"/>
              <a:gd name="connsiteY1-66" fmla="*/ 221603 h 886412"/>
              <a:gd name="connsiteX2-67" fmla="*/ 1520195 w 1963401"/>
              <a:gd name="connsiteY2-68" fmla="*/ 0 h 886412"/>
              <a:gd name="connsiteX3-69" fmla="*/ 1963401 w 1963401"/>
              <a:gd name="connsiteY3-70" fmla="*/ 443206 h 886412"/>
              <a:gd name="connsiteX4-71" fmla="*/ 1520195 w 1963401"/>
              <a:gd name="connsiteY4-72" fmla="*/ 886412 h 886412"/>
              <a:gd name="connsiteX5-73" fmla="*/ 1520195 w 1963401"/>
              <a:gd name="connsiteY5-74" fmla="*/ 664809 h 886412"/>
              <a:gd name="connsiteX6-75" fmla="*/ 0 w 1963401"/>
              <a:gd name="connsiteY6-76" fmla="*/ 803495 h 886412"/>
              <a:gd name="connsiteX0-77" fmla="*/ 0 w 1963401"/>
              <a:gd name="connsiteY0-78" fmla="*/ 803495 h 886412"/>
              <a:gd name="connsiteX1-79" fmla="*/ 1520195 w 1963401"/>
              <a:gd name="connsiteY1-80" fmla="*/ 221603 h 886412"/>
              <a:gd name="connsiteX2-81" fmla="*/ 1520195 w 1963401"/>
              <a:gd name="connsiteY2-82" fmla="*/ 0 h 886412"/>
              <a:gd name="connsiteX3-83" fmla="*/ 1963401 w 1963401"/>
              <a:gd name="connsiteY3-84" fmla="*/ 443206 h 886412"/>
              <a:gd name="connsiteX4-85" fmla="*/ 1520195 w 1963401"/>
              <a:gd name="connsiteY4-86" fmla="*/ 886412 h 886412"/>
              <a:gd name="connsiteX5-87" fmla="*/ 1520195 w 1963401"/>
              <a:gd name="connsiteY5-88" fmla="*/ 664809 h 886412"/>
              <a:gd name="connsiteX6-89" fmla="*/ 0 w 1963401"/>
              <a:gd name="connsiteY6-90" fmla="*/ 803495 h 886412"/>
              <a:gd name="connsiteX0-91" fmla="*/ 0 w 1963401"/>
              <a:gd name="connsiteY0-92" fmla="*/ 803495 h 886412"/>
              <a:gd name="connsiteX1-93" fmla="*/ 1520195 w 1963401"/>
              <a:gd name="connsiteY1-94" fmla="*/ 221603 h 886412"/>
              <a:gd name="connsiteX2-95" fmla="*/ 1520195 w 1963401"/>
              <a:gd name="connsiteY2-96" fmla="*/ 0 h 886412"/>
              <a:gd name="connsiteX3-97" fmla="*/ 1963401 w 1963401"/>
              <a:gd name="connsiteY3-98" fmla="*/ 443206 h 886412"/>
              <a:gd name="connsiteX4-99" fmla="*/ 1520195 w 1963401"/>
              <a:gd name="connsiteY4-100" fmla="*/ 886412 h 886412"/>
              <a:gd name="connsiteX5-101" fmla="*/ 1520195 w 1963401"/>
              <a:gd name="connsiteY5-102" fmla="*/ 664809 h 886412"/>
              <a:gd name="connsiteX6-103" fmla="*/ 0 w 1963401"/>
              <a:gd name="connsiteY6-104" fmla="*/ 803495 h 886412"/>
              <a:gd name="connsiteX0-105" fmla="*/ 0 w 1954164"/>
              <a:gd name="connsiteY0-106" fmla="*/ 720368 h 886412"/>
              <a:gd name="connsiteX1-107" fmla="*/ 1510958 w 1954164"/>
              <a:gd name="connsiteY1-108" fmla="*/ 221603 h 886412"/>
              <a:gd name="connsiteX2-109" fmla="*/ 1510958 w 1954164"/>
              <a:gd name="connsiteY2-110" fmla="*/ 0 h 886412"/>
              <a:gd name="connsiteX3-111" fmla="*/ 1954164 w 1954164"/>
              <a:gd name="connsiteY3-112" fmla="*/ 443206 h 886412"/>
              <a:gd name="connsiteX4-113" fmla="*/ 1510958 w 1954164"/>
              <a:gd name="connsiteY4-114" fmla="*/ 886412 h 886412"/>
              <a:gd name="connsiteX5-115" fmla="*/ 1510958 w 1954164"/>
              <a:gd name="connsiteY5-116" fmla="*/ 664809 h 886412"/>
              <a:gd name="connsiteX6-117" fmla="*/ 0 w 1954164"/>
              <a:gd name="connsiteY6-118" fmla="*/ 720368 h 886412"/>
              <a:gd name="connsiteX0-119" fmla="*/ 0 w 1954164"/>
              <a:gd name="connsiteY0-120" fmla="*/ 720368 h 886412"/>
              <a:gd name="connsiteX1-121" fmla="*/ 1510958 w 1954164"/>
              <a:gd name="connsiteY1-122" fmla="*/ 221603 h 886412"/>
              <a:gd name="connsiteX2-123" fmla="*/ 1510958 w 1954164"/>
              <a:gd name="connsiteY2-124" fmla="*/ 0 h 886412"/>
              <a:gd name="connsiteX3-125" fmla="*/ 1954164 w 1954164"/>
              <a:gd name="connsiteY3-126" fmla="*/ 443206 h 886412"/>
              <a:gd name="connsiteX4-127" fmla="*/ 1510958 w 1954164"/>
              <a:gd name="connsiteY4-128" fmla="*/ 886412 h 886412"/>
              <a:gd name="connsiteX5-129" fmla="*/ 1510958 w 1954164"/>
              <a:gd name="connsiteY5-130" fmla="*/ 664809 h 886412"/>
              <a:gd name="connsiteX6-131" fmla="*/ 0 w 1954164"/>
              <a:gd name="connsiteY6-132" fmla="*/ 720368 h 88641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954164" h="886412">
                <a:moveTo>
                  <a:pt x="0" y="720368"/>
                </a:moveTo>
                <a:cubicBezTo>
                  <a:pt x="405132" y="400174"/>
                  <a:pt x="967281" y="283179"/>
                  <a:pt x="1510958" y="221603"/>
                </a:cubicBezTo>
                <a:lnTo>
                  <a:pt x="1510958" y="0"/>
                </a:lnTo>
                <a:lnTo>
                  <a:pt x="1954164" y="443206"/>
                </a:lnTo>
                <a:lnTo>
                  <a:pt x="1510958" y="886412"/>
                </a:lnTo>
                <a:lnTo>
                  <a:pt x="1510958" y="664809"/>
                </a:lnTo>
                <a:cubicBezTo>
                  <a:pt x="1119046" y="529377"/>
                  <a:pt x="406400" y="581799"/>
                  <a:pt x="0" y="720368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662430" y="77470"/>
            <a:ext cx="4199255" cy="5219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266700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</a:rPr>
              <a:t>女真族的崛起与金的建立</a:t>
            </a:r>
            <a:endParaRPr lang="zh-CN" altLang="en-US" sz="2800" b="1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ldLvl="0" animBg="1"/>
      <p:bldP spid="83" grpId="0" bldLvl="0" animBg="1"/>
      <p:bldP spid="10" grpId="0" bldLvl="0" animBg="1"/>
      <p:bldP spid="11" grpId="0" bldLvl="0" animBg="1"/>
      <p:bldP spid="15368" grpId="0" bldLvl="0" animBg="1"/>
      <p:bldP spid="13" grpId="0" bldLvl="0" animBg="1"/>
      <p:bldP spid="32" grpId="0"/>
      <p:bldP spid="36" grpId="0" bldLvl="0" animBg="1"/>
      <p:bldP spid="36" grpId="1" animBg="1"/>
      <p:bldP spid="29" grpId="0" animBg="1"/>
      <p:bldP spid="29" grpId="1" animBg="1"/>
    </p:bldLst>
  </p:timing>
</p:sld>
</file>

<file path=ppt/tags/tag1.xml><?xml version="1.0" encoding="utf-8"?>
<p:tagLst xmlns:p="http://schemas.openxmlformats.org/presentationml/2006/main">
  <p:tag name="AS_UNIQUEID" val="289"/>
  <p:tag name="KSO_WM_BEAUTIFY_FLAG" val=""/>
</p:tagLst>
</file>

<file path=ppt/tags/tag10.xml><?xml version="1.0" encoding="utf-8"?>
<p:tagLst xmlns:p="http://schemas.openxmlformats.org/presentationml/2006/main">
  <p:tag name="AS_UNIQUEID" val="27"/>
</p:tagLst>
</file>

<file path=ppt/tags/tag11.xml><?xml version="1.0" encoding="utf-8"?>
<p:tagLst xmlns:p="http://schemas.openxmlformats.org/presentationml/2006/main">
  <p:tag name="AS_UNIQUEID" val="27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AS_UNIQUEID" val="149"/>
</p:tagLst>
</file>

<file path=ppt/tags/tag15.xml><?xml version="1.0" encoding="utf-8"?>
<p:tagLst xmlns:p="http://schemas.openxmlformats.org/presentationml/2006/main">
  <p:tag name="AS_UNIQUEID" val="149"/>
</p:tagLst>
</file>

<file path=ppt/tags/tag16.xml><?xml version="1.0" encoding="utf-8"?>
<p:tagLst xmlns:p="http://schemas.openxmlformats.org/presentationml/2006/main">
  <p:tag name="AS_UNIQUEID" val="2173"/>
</p:tagLst>
</file>

<file path=ppt/tags/tag17.xml><?xml version="1.0" encoding="utf-8"?>
<p:tagLst xmlns:p="http://schemas.openxmlformats.org/presentationml/2006/main">
  <p:tag name="AS_UNIQUEID" val="2169"/>
  <p:tag name="KSO_WM_BEAUTIFY_FLAG" val=""/>
</p:tagLst>
</file>

<file path=ppt/tags/tag18.xml><?xml version="1.0" encoding="utf-8"?>
<p:tagLst xmlns:p="http://schemas.openxmlformats.org/presentationml/2006/main">
  <p:tag name="AS_UNIQUEID" val="2170"/>
  <p:tag name="KSO_WM_BEAUTIFY_FLAG" val=""/>
</p:tagLst>
</file>

<file path=ppt/tags/tag19.xml><?xml version="1.0" encoding="utf-8"?>
<p:tagLst xmlns:p="http://schemas.openxmlformats.org/presentationml/2006/main">
  <p:tag name="AS_UNIQUEID" val="2171"/>
  <p:tag name="KSO_WM_BEAUTIFY_FLAG" val=""/>
</p:tagLst>
</file>

<file path=ppt/tags/tag2.xml><?xml version="1.0" encoding="utf-8"?>
<p:tagLst xmlns:p="http://schemas.openxmlformats.org/presentationml/2006/main">
  <p:tag name="AS_UNIQUEID" val="723"/>
</p:tagLst>
</file>

<file path=ppt/tags/tag20.xml><?xml version="1.0" encoding="utf-8"?>
<p:tagLst xmlns:p="http://schemas.openxmlformats.org/presentationml/2006/main">
  <p:tag name="AS_UNIQUEID" val="2172"/>
  <p:tag name="KSO_WM_BEAUTIFY_FLAG" val=""/>
</p:tagLst>
</file>

<file path=ppt/tags/tag21.xml><?xml version="1.0" encoding="utf-8"?>
<p:tagLst xmlns:p="http://schemas.openxmlformats.org/presentationml/2006/main">
  <p:tag name="AS_UNIQUEID" val="2174"/>
  <p:tag name="KSO_WM_BEAUTIFY_FLAG" val=""/>
</p:tagLst>
</file>

<file path=ppt/tags/tag22.xml><?xml version="1.0" encoding="utf-8"?>
<p:tagLst xmlns:p="http://schemas.openxmlformats.org/presentationml/2006/main">
  <p:tag name="AS_UNIQUEID" val="2175"/>
</p:tagLst>
</file>

<file path=ppt/tags/tag23.xml><?xml version="1.0" encoding="utf-8"?>
<p:tagLst xmlns:p="http://schemas.openxmlformats.org/presentationml/2006/main">
  <p:tag name="AS_UNIQUEID" val="2176"/>
  <p:tag name="KSO_WM_BEAUTIFY_FLAG" val=""/>
</p:tagLst>
</file>

<file path=ppt/tags/tag24.xml><?xml version="1.0" encoding="utf-8"?>
<p:tagLst xmlns:p="http://schemas.openxmlformats.org/presentationml/2006/main">
  <p:tag name="AS_UNIQUEID" val="2177"/>
  <p:tag name="KSO_WM_BEAUTIFY_FLAG" val=""/>
</p:tagLst>
</file>

<file path=ppt/tags/tag25.xml><?xml version="1.0" encoding="utf-8"?>
<p:tagLst xmlns:p="http://schemas.openxmlformats.org/presentationml/2006/main">
  <p:tag name="AS_UNIQUEID" val="2178"/>
</p:tagLst>
</file>

<file path=ppt/tags/tag26.xml><?xml version="1.0" encoding="utf-8"?>
<p:tagLst xmlns:p="http://schemas.openxmlformats.org/presentationml/2006/main">
  <p:tag name="AS_UNIQUEID" val="2179"/>
  <p:tag name="KSO_WM_BEAUTIFY_FLAG" val=""/>
</p:tagLst>
</file>

<file path=ppt/tags/tag27.xml><?xml version="1.0" encoding="utf-8"?>
<p:tagLst xmlns:p="http://schemas.openxmlformats.org/presentationml/2006/main">
  <p:tag name="AS_UNIQUEID" val="2180"/>
  <p:tag name="KSO_WM_BEAUTIFY_FLAG" val=""/>
</p:tagLst>
</file>

<file path=ppt/tags/tag28.xml><?xml version="1.0" encoding="utf-8"?>
<p:tagLst xmlns:p="http://schemas.openxmlformats.org/presentationml/2006/main">
  <p:tag name="AS_UNIQUEID" val="2181"/>
</p:tagLst>
</file>

<file path=ppt/tags/tag29.xml><?xml version="1.0" encoding="utf-8"?>
<p:tagLst xmlns:p="http://schemas.openxmlformats.org/presentationml/2006/main">
  <p:tag name="AS_UNIQUEID" val="2182"/>
  <p:tag name="KSO_WM_BEAUTIFY_FLAG" val=""/>
</p:tagLst>
</file>

<file path=ppt/tags/tag3.xml><?xml version="1.0" encoding="utf-8"?>
<p:tagLst xmlns:p="http://schemas.openxmlformats.org/presentationml/2006/main">
  <p:tag name="AS_UNIQUEID" val="724"/>
  <p:tag name="KSO_WM_BEAUTIFY_FLAG" val=""/>
</p:tagLst>
</file>

<file path=ppt/tags/tag30.xml><?xml version="1.0" encoding="utf-8"?>
<p:tagLst xmlns:p="http://schemas.openxmlformats.org/presentationml/2006/main">
  <p:tag name="AS_UNIQUEID" val="2183"/>
  <p:tag name="KSO_WM_BEAUTIFY_FLAG" val=""/>
</p:tagLst>
</file>

<file path=ppt/tags/tag31.xml><?xml version="1.0" encoding="utf-8"?>
<p:tagLst xmlns:p="http://schemas.openxmlformats.org/presentationml/2006/main">
  <p:tag name="AS_UNIQUEID" val="2184"/>
</p:tagLst>
</file>

<file path=ppt/tags/tag32.xml><?xml version="1.0" encoding="utf-8"?>
<p:tagLst xmlns:p="http://schemas.openxmlformats.org/presentationml/2006/main">
  <p:tag name="AS_UNIQUEID" val="2185"/>
  <p:tag name="KSO_WM_BEAUTIFY_FLAG" val=""/>
</p:tagLst>
</file>

<file path=ppt/tags/tag33.xml><?xml version="1.0" encoding="utf-8"?>
<p:tagLst xmlns:p="http://schemas.openxmlformats.org/presentationml/2006/main">
  <p:tag name="AS_UNIQUEID" val="2186"/>
  <p:tag name="KSO_WM_BEAUTIFY_FLAG" val=""/>
</p:tagLst>
</file>

<file path=ppt/tags/tag34.xml><?xml version="1.0" encoding="utf-8"?>
<p:tagLst xmlns:p="http://schemas.openxmlformats.org/presentationml/2006/main">
  <p:tag name="AS_UNIQUEID" val="2187"/>
</p:tagLst>
</file>

<file path=ppt/tags/tag35.xml><?xml version="1.0" encoding="utf-8"?>
<p:tagLst xmlns:p="http://schemas.openxmlformats.org/presentationml/2006/main">
  <p:tag name="AS_UNIQUEID" val="2188"/>
</p:tagLst>
</file>

<file path=ppt/tags/tag36.xml><?xml version="1.0" encoding="utf-8"?>
<p:tagLst xmlns:p="http://schemas.openxmlformats.org/presentationml/2006/main">
  <p:tag name="AS_UNIQUEID" val="2189"/>
</p:tagLst>
</file>

<file path=ppt/tags/tag37.xml><?xml version="1.0" encoding="utf-8"?>
<p:tagLst xmlns:p="http://schemas.openxmlformats.org/presentationml/2006/main">
  <p:tag name="AS_UNIQUEID" val="377"/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AS_UNIQUEID" val="725"/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COMMONDATA" val="eyJoZGlkIjoiNGQ5ZjNiMThkZGI1NWZhNTg3YWE1YjFiNTc5ZmE1MzIifQ=="/>
</p:tagLst>
</file>

<file path=ppt/tags/tag5.xml><?xml version="1.0" encoding="utf-8"?>
<p:tagLst xmlns:p="http://schemas.openxmlformats.org/presentationml/2006/main">
  <p:tag name="AS_UNIQUEID" val="726"/>
</p:tagLst>
</file>

<file path=ppt/tags/tag6.xml><?xml version="1.0" encoding="utf-8"?>
<p:tagLst xmlns:p="http://schemas.openxmlformats.org/presentationml/2006/main">
  <p:tag name="AS_UNIQUEID" val="727"/>
  <p:tag name="KSO_WM_BEAUTIFY_FLAG" val=""/>
</p:tagLst>
</file>

<file path=ppt/tags/tag7.xml><?xml version="1.0" encoding="utf-8"?>
<p:tagLst xmlns:p="http://schemas.openxmlformats.org/presentationml/2006/main">
  <p:tag name="AS_UNIQUEID" val="728"/>
  <p:tag name="KSO_WM_BEAUTIFY_FLAG" val=""/>
</p:tagLst>
</file>

<file path=ppt/tags/tag8.xml><?xml version="1.0" encoding="utf-8"?>
<p:tagLst xmlns:p="http://schemas.openxmlformats.org/presentationml/2006/main">
  <p:tag name="AS_UNIQUEID" val="296"/>
</p:tagLst>
</file>

<file path=ppt/tags/tag9.xml><?xml version="1.0" encoding="utf-8"?>
<p:tagLst xmlns:p="http://schemas.openxmlformats.org/presentationml/2006/main">
  <p:tag name="AS_UNIQUEID" val="729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七下历史第10课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微软雅黑"/>
        <a:cs typeface="Arial"/>
        <a:font script="Jpan" typeface="游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594</Words>
  <Application>WPS 演示</Application>
  <PresentationFormat>宽屏</PresentationFormat>
  <Paragraphs>90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62" baseType="lpstr">
      <vt:lpstr>Arial</vt:lpstr>
      <vt:lpstr>宋体</vt:lpstr>
      <vt:lpstr>Wingdings</vt:lpstr>
      <vt:lpstr>华康行楷体 W5</vt:lpstr>
      <vt:lpstr>楷体</vt:lpstr>
      <vt:lpstr>微软雅黑</vt:lpstr>
      <vt:lpstr>Arial Unicode MS</vt:lpstr>
      <vt:lpstr>Calibri</vt:lpstr>
      <vt:lpstr>字魂镇魂手书</vt:lpstr>
      <vt:lpstr>字魂仙剑奇侠体(商用需授权)</vt:lpstr>
      <vt:lpstr>字魂龙吟手书(商用需授权)</vt:lpstr>
      <vt:lpstr>宅若久时天然呆</vt:lpstr>
      <vt:lpstr>如风似月行楷</vt:lpstr>
      <vt:lpstr>方正兰亭黑简体</vt:lpstr>
      <vt:lpstr>方正字迹-斯科手书</vt:lpstr>
      <vt:lpstr>方正字迹-龙吟体 简</vt:lpstr>
      <vt:lpstr>方正粗谭黑</vt:lpstr>
      <vt:lpstr>标准粗黑</vt:lpstr>
      <vt:lpstr>标准行书简繁</vt:lpstr>
      <vt:lpstr>汉仪书魂体简</vt:lpstr>
      <vt:lpstr>汉仪力量黑简</vt:lpstr>
      <vt:lpstr>汉仪放肆骄傲体简</vt:lpstr>
      <vt:lpstr>汉仪综艺体简</vt:lpstr>
      <vt:lpstr>汉仪糯米团简</vt:lpstr>
      <vt:lpstr>汉仪昌黎宋刻本原版W</vt:lpstr>
      <vt:lpstr>方正仿宋_GB2312</vt:lpstr>
      <vt:lpstr>汉仪劲楷简</vt:lpstr>
      <vt:lpstr>汉仪晴空体简</vt:lpstr>
      <vt:lpstr>汉仪程行简</vt:lpstr>
      <vt:lpstr>汉仪许静行楷W</vt:lpstr>
      <vt:lpstr>汉仪行楷简</vt:lpstr>
      <vt:lpstr>汉仪许静行楷简</vt:lpstr>
      <vt:lpstr>汉仪尚巍手书W</vt:lpstr>
      <vt:lpstr>汉仪春然手书简</vt:lpstr>
      <vt:lpstr>潮字社曾玉波手书简</vt:lpstr>
      <vt:lpstr>幼圆</vt:lpstr>
      <vt:lpstr>华文行楷</vt:lpstr>
      <vt:lpstr>方正粗金陵简体</vt:lpstr>
      <vt:lpstr>华文隶书</vt:lpstr>
      <vt:lpstr>华文琥珀</vt:lpstr>
      <vt:lpstr>汉仪中隶书简</vt:lpstr>
      <vt:lpstr>黑体</vt:lpstr>
      <vt:lpstr>Times New Roman</vt:lpstr>
      <vt:lpstr>方正楷体_GBK</vt:lpstr>
      <vt:lpstr>方正鲁迅行书 简</vt:lpstr>
      <vt:lpstr>汉仪古隶简</vt:lpstr>
      <vt:lpstr>汉仪夏日体W</vt:lpstr>
      <vt:lpstr>三极拙楷简体</vt:lpstr>
      <vt:lpstr>汉仪青云简</vt:lpstr>
      <vt:lpstr>汉仪颜楷简</vt:lpstr>
      <vt:lpstr>今昔青隶</vt:lpstr>
      <vt:lpstr>仿宋</vt:lpstr>
      <vt:lpstr>汉仪锐智W</vt:lpstr>
      <vt:lpstr>华文仿宋</vt:lpstr>
      <vt:lpstr>华文新魏</vt:lpstr>
      <vt:lpstr>WPS</vt:lpstr>
      <vt:lpstr>七下历史第10课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25058</dc:creator>
  <cp:lastModifiedBy>KJR</cp:lastModifiedBy>
  <cp:revision>11</cp:revision>
  <dcterms:created xsi:type="dcterms:W3CDTF">2023-08-09T12:44:00Z</dcterms:created>
  <dcterms:modified xsi:type="dcterms:W3CDTF">2025-04-23T09:50:41Z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2052-12.1.0.20305</vt:lpwstr>
  </property>
</Properties>
</file>

<file path=docProps/thumbnail.jpeg>
</file>